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3"/>
  </p:notesMasterIdLst>
  <p:sldIdLst>
    <p:sldId id="265" r:id="rId3"/>
    <p:sldId id="271" r:id="rId4"/>
    <p:sldId id="266" r:id="rId5"/>
    <p:sldId id="269" r:id="rId6"/>
    <p:sldId id="270" r:id="rId7"/>
    <p:sldId id="275" r:id="rId8"/>
    <p:sldId id="292" r:id="rId9"/>
    <p:sldId id="293" r:id="rId10"/>
    <p:sldId id="290" r:id="rId11"/>
    <p:sldId id="291" r:id="rId12"/>
    <p:sldId id="281" r:id="rId13"/>
    <p:sldId id="273" r:id="rId14"/>
    <p:sldId id="277" r:id="rId15"/>
    <p:sldId id="285" r:id="rId16"/>
    <p:sldId id="294" r:id="rId17"/>
    <p:sldId id="295" r:id="rId18"/>
    <p:sldId id="296" r:id="rId19"/>
    <p:sldId id="288" r:id="rId20"/>
    <p:sldId id="289"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FF1"/>
    <a:srgbClr val="F7F5D7"/>
    <a:srgbClr val="E8C48C"/>
    <a:srgbClr val="000000"/>
    <a:srgbClr val="FFFFFF"/>
    <a:srgbClr val="FCFCFC"/>
    <a:srgbClr val="08ABD5"/>
    <a:srgbClr val="F6F6F7"/>
    <a:srgbClr val="E6E6E6"/>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2110" autoAdjust="0"/>
  </p:normalViewPr>
  <p:slideViewPr>
    <p:cSldViewPr snapToGrid="0">
      <p:cViewPr varScale="1">
        <p:scale>
          <a:sx n="117" d="100"/>
          <a:sy n="117" d="100"/>
        </p:scale>
        <p:origin x="120" y="28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28/04/2019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130.56.242.19/dea.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arth.google.com/we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130.56.242.19/dea.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130.56.242.19/dea.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10</a:t>
            </a:fld>
            <a:endParaRPr lang="en-AU"/>
          </a:p>
        </p:txBody>
      </p:sp>
    </p:spTree>
    <p:extLst>
      <p:ext uri="{BB962C8B-B14F-4D97-AF65-F5344CB8AC3E}">
        <p14:creationId xmlns:p14="http://schemas.microsoft.com/office/powerpoint/2010/main" val="236861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Download and install Google Earth App.</a:t>
            </a:r>
          </a:p>
          <a:p>
            <a:endParaRPr lang="en-US"/>
          </a:p>
          <a:p>
            <a:r>
              <a:rPr lang="en-US"/>
              <a:t>- Standard procedure to download and install any mobile app.</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19</a:t>
            </a:fld>
            <a:endParaRPr lang="en-AU"/>
          </a:p>
        </p:txBody>
      </p:sp>
    </p:spTree>
    <p:extLst>
      <p:ext uri="{BB962C8B-B14F-4D97-AF65-F5344CB8AC3E}">
        <p14:creationId xmlns:p14="http://schemas.microsoft.com/office/powerpoint/2010/main" val="110744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operation:</a:t>
            </a:r>
          </a:p>
          <a:p>
            <a:endParaRPr lang="en-US"/>
          </a:p>
          <a:p>
            <a:r>
              <a:rPr lang="en-AU">
                <a:hlinkClick r:id="rId3"/>
              </a:rPr>
              <a:t>http://130.56.242.19/dea.html</a:t>
            </a:r>
            <a:endParaRPr lang="en-AU"/>
          </a:p>
          <a:p>
            <a:endParaRPr lang="en-US"/>
          </a:p>
          <a:p>
            <a:pPr marL="228600" indent="-228600">
              <a:buAutoNum type="arabicPeriod"/>
            </a:pPr>
            <a:r>
              <a:rPr lang="en-AU"/>
              <a:t>Select the required layer.</a:t>
            </a:r>
          </a:p>
          <a:p>
            <a:pPr marL="228600" indent="-228600">
              <a:buAutoNum type="arabicPeriod"/>
            </a:pPr>
            <a:r>
              <a:rPr lang="en-US"/>
              <a:t>S</a:t>
            </a:r>
            <a:r>
              <a:rPr lang="en-AU"/>
              <a:t>elect Australia or one of the states.</a:t>
            </a:r>
          </a:p>
          <a:p>
            <a:pPr marL="228600" indent="-228600">
              <a:buAutoNum type="arabicPeriod"/>
            </a:pPr>
            <a:r>
              <a:rPr lang="en-US"/>
              <a:t>C</a:t>
            </a:r>
            <a:r>
              <a:rPr lang="en-AU"/>
              <a:t>hoose a date.</a:t>
            </a:r>
          </a:p>
          <a:p>
            <a:pPr marL="228600" indent="-228600">
              <a:buAutoNum type="arabicPeriod"/>
            </a:pPr>
            <a:r>
              <a:rPr lang="en-US"/>
              <a:t>C</a:t>
            </a:r>
            <a:r>
              <a:rPr lang="en-AU"/>
              <a:t>lick ‘Create KML’</a:t>
            </a:r>
          </a:p>
          <a:p>
            <a:pPr marL="228600" indent="-228600">
              <a:buAutoNum type="arabicPeriod"/>
            </a:pPr>
            <a:r>
              <a:rPr lang="en-US"/>
              <a:t>C</a:t>
            </a:r>
            <a:r>
              <a:rPr lang="en-AU"/>
              <a:t>lick the download link that appears and save it as *.kml.</a:t>
            </a:r>
          </a:p>
          <a:p>
            <a:pPr marL="228600" indent="-228600">
              <a:buAutoNum type="arabicPeriod"/>
            </a:pPr>
            <a:endParaRPr lang="en-US"/>
          </a:p>
          <a:p>
            <a:pPr marL="0" indent="0">
              <a:buNone/>
            </a:pPr>
            <a:r>
              <a:rPr lang="en-US"/>
              <a:t>N</a:t>
            </a:r>
            <a:r>
              <a:rPr lang="en-AU"/>
              <a:t>OTES:</a:t>
            </a:r>
          </a:p>
          <a:p>
            <a:pPr marL="0" indent="0">
              <a:buNone/>
            </a:pPr>
            <a:endParaRPr lang="en-US"/>
          </a:p>
          <a:p>
            <a:pPr marL="0" indent="0">
              <a:buNone/>
            </a:pPr>
            <a:r>
              <a:rPr lang="en-US"/>
              <a:t>1. U</a:t>
            </a:r>
            <a:r>
              <a:rPr lang="en-AU"/>
              <a:t>nlike in the case of GEOGLAM, it is not possible to display more than one layer in the same KML file. Hence, the date dropdown will allow only one date selection.</a:t>
            </a:r>
          </a:p>
          <a:p>
            <a:pPr marL="0" indent="0">
              <a:buNone/>
            </a:pPr>
            <a:endParaRPr lang="en-US"/>
          </a:p>
          <a:p>
            <a:pPr marL="0" indent="0">
              <a:buNone/>
            </a:pPr>
            <a:r>
              <a:rPr lang="en-US"/>
              <a:t>2. T</a:t>
            </a:r>
            <a:r>
              <a:rPr lang="en-AU"/>
              <a:t>he standard resolution will display for the whole continent, but high resolution should only be used with a very small bounding box or crosshair zooming.</a:t>
            </a:r>
          </a:p>
          <a:p>
            <a:pPr marL="0" indent="0">
              <a:buNone/>
            </a:pPr>
            <a:endParaRPr lang="en-US"/>
          </a:p>
          <a:p>
            <a:pPr marL="0" indent="0">
              <a:buNone/>
            </a:pPr>
            <a:r>
              <a:rPr lang="en-US"/>
              <a:t>3</a:t>
            </a:r>
            <a:r>
              <a:rPr lang="en-AU"/>
              <a:t>. With standard resolution, the process will finish with a second. The High resolution may run for a while.</a:t>
            </a:r>
          </a:p>
          <a:p>
            <a:pPr marL="0" indent="0">
              <a:buNone/>
            </a:pPr>
            <a:endParaRPr lang="en-US"/>
          </a:p>
          <a:p>
            <a:pPr marL="0" indent="0">
              <a:buNone/>
            </a:pPr>
            <a:r>
              <a:rPr lang="en-US"/>
              <a:t>4</a:t>
            </a:r>
            <a:r>
              <a:rPr lang="en-AU"/>
              <a:t>. A process that has been running for excessive time can be cancelled by clicking the ‘Cancel’ button.</a:t>
            </a:r>
          </a:p>
        </p:txBody>
      </p:sp>
      <p:sp>
        <p:nvSpPr>
          <p:cNvPr id="4" name="Slide Number Placeholder 3"/>
          <p:cNvSpPr>
            <a:spLocks noGrp="1"/>
          </p:cNvSpPr>
          <p:nvPr>
            <p:ph type="sldNum" sz="quarter" idx="5"/>
          </p:nvPr>
        </p:nvSpPr>
        <p:spPr/>
        <p:txBody>
          <a:bodyPr/>
          <a:lstStyle/>
          <a:p>
            <a:fld id="{97B4536A-0246-4EFE-BA76-1B46864B8729}" type="slidenum">
              <a:rPr lang="en-AU" smtClean="0"/>
              <a:t>11</a:t>
            </a:fld>
            <a:endParaRPr lang="en-AU"/>
          </a:p>
        </p:txBody>
      </p:sp>
    </p:spTree>
    <p:extLst>
      <p:ext uri="{BB962C8B-B14F-4D97-AF65-F5344CB8AC3E}">
        <p14:creationId xmlns:p14="http://schemas.microsoft.com/office/powerpoint/2010/main" val="56573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the map/layers in Google Earth Web:</a:t>
            </a:r>
          </a:p>
          <a:p>
            <a:endParaRPr lang="en-US"/>
          </a:p>
          <a:p>
            <a:r>
              <a:rPr lang="en-AU">
                <a:hlinkClick r:id="rId3"/>
              </a:rPr>
              <a:t>https://earth.google.com/web/</a:t>
            </a:r>
            <a:endParaRPr lang="en-US"/>
          </a:p>
          <a:p>
            <a:endParaRPr lang="en-US"/>
          </a:p>
          <a:p>
            <a:pPr marL="228600" indent="-228600">
              <a:buAutoNum type="arabicPeriod"/>
            </a:pPr>
            <a:r>
              <a:rPr lang="en-US"/>
              <a:t>G</a:t>
            </a:r>
            <a:r>
              <a:rPr lang="en-AU"/>
              <a:t>o to https://earth.google.com/web/</a:t>
            </a:r>
          </a:p>
          <a:p>
            <a:pPr marL="228600" indent="-228600">
              <a:buAutoNum type="arabicPeriod"/>
            </a:pPr>
            <a:r>
              <a:rPr lang="en-US"/>
              <a:t>C</a:t>
            </a:r>
            <a:r>
              <a:rPr lang="en-AU"/>
              <a:t>lick ‘My Places | Import KML’ and locate the saved KML file.</a:t>
            </a:r>
          </a:p>
          <a:p>
            <a:pPr marL="228600" indent="-228600">
              <a:buAutoNum type="arabicPeriod"/>
            </a:pPr>
            <a:r>
              <a:rPr lang="en-US"/>
              <a:t>U</a:t>
            </a:r>
            <a:r>
              <a:rPr lang="en-AU"/>
              <a:t>se the menu icon to display the list of tiles.</a:t>
            </a:r>
          </a:p>
          <a:p>
            <a:pPr marL="228600" indent="-228600">
              <a:buAutoNum type="arabicPeriod"/>
            </a:pPr>
            <a:r>
              <a:rPr lang="en-US"/>
              <a:t>C</a:t>
            </a:r>
            <a:r>
              <a:rPr lang="en-AU"/>
              <a:t>heck/uncheck tiles that are to be displayed/masked.</a:t>
            </a:r>
          </a:p>
          <a:p>
            <a:pPr marL="228600" indent="-228600">
              <a:buAutoNum type="arabicPeriod"/>
            </a:pPr>
            <a:r>
              <a:rPr lang="en-US"/>
              <a:t>R</a:t>
            </a:r>
            <a:r>
              <a:rPr lang="en-AU"/>
              <a:t>ight click a line to rename it.</a:t>
            </a:r>
          </a:p>
          <a:p>
            <a:endParaRPr lang="en-US"/>
          </a:p>
          <a:p>
            <a:r>
              <a:rPr lang="en-US" b="1"/>
              <a:t>N</a:t>
            </a:r>
            <a:r>
              <a:rPr lang="en-AU" b="1"/>
              <a:t>OTES</a:t>
            </a:r>
          </a:p>
          <a:p>
            <a:endParaRPr lang="en-US"/>
          </a:p>
          <a:p>
            <a:pPr marL="228600" indent="-228600">
              <a:buAutoNum type="arabicPeriod"/>
            </a:pPr>
            <a:r>
              <a:rPr lang="en-AU"/>
              <a:t>The display of tiles will take several seconds under low internet speeds.</a:t>
            </a:r>
          </a:p>
          <a:p>
            <a:pPr marL="228600" indent="-228600">
              <a:buAutoNum type="arabicPeriod"/>
            </a:pPr>
            <a:r>
              <a:rPr lang="en-US"/>
              <a:t>C</a:t>
            </a:r>
            <a:r>
              <a:rPr lang="en-AU"/>
              <a:t>lick or move the mouse over the map occasionally to prevent the display from going to sleep.</a:t>
            </a:r>
          </a:p>
        </p:txBody>
      </p:sp>
      <p:sp>
        <p:nvSpPr>
          <p:cNvPr id="4" name="Slide Number Placeholder 3"/>
          <p:cNvSpPr>
            <a:spLocks noGrp="1"/>
          </p:cNvSpPr>
          <p:nvPr>
            <p:ph type="sldNum" sz="quarter" idx="5"/>
          </p:nvPr>
        </p:nvSpPr>
        <p:spPr/>
        <p:txBody>
          <a:bodyPr/>
          <a:lstStyle/>
          <a:p>
            <a:fld id="{97B4536A-0246-4EFE-BA76-1B46864B8729}" type="slidenum">
              <a:rPr lang="en-AU" smtClean="0"/>
              <a:t>12</a:t>
            </a:fld>
            <a:endParaRPr lang="en-AU"/>
          </a:p>
        </p:txBody>
      </p:sp>
    </p:spTree>
    <p:extLst>
      <p:ext uri="{BB962C8B-B14F-4D97-AF65-F5344CB8AC3E}">
        <p14:creationId xmlns:p14="http://schemas.microsoft.com/office/powerpoint/2010/main" val="437974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opened KMLs will be listed under “My Places”.</a:t>
            </a:r>
          </a:p>
          <a:p>
            <a:endParaRPr lang="en-US"/>
          </a:p>
          <a:p>
            <a:pPr marL="228600" indent="-228600">
              <a:buAutoNum type="arabicPeriod"/>
            </a:pPr>
            <a:r>
              <a:rPr lang="en-US"/>
              <a:t>Check/uncheck the eye icon to show/hide the layers.</a:t>
            </a:r>
          </a:p>
          <a:p>
            <a:pPr marL="228600" indent="-228600">
              <a:buAutoNum type="arabicPeriod"/>
            </a:pPr>
            <a:r>
              <a:rPr lang="en-US"/>
              <a:t>Click ‘Edit’ to display the list of tiles and to check/uncheck/rename any tile.</a:t>
            </a:r>
          </a:p>
          <a:p>
            <a:pPr marL="228600" indent="-228600">
              <a:buAutoNum type="arabicPeriod"/>
            </a:pPr>
            <a:r>
              <a:rPr lang="en-US"/>
              <a:t>Right-click to rename a layer.</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13</a:t>
            </a:fld>
            <a:endParaRPr lang="en-AU"/>
          </a:p>
        </p:txBody>
      </p:sp>
    </p:spTree>
    <p:extLst>
      <p:ext uri="{BB962C8B-B14F-4D97-AF65-F5344CB8AC3E}">
        <p14:creationId xmlns:p14="http://schemas.microsoft.com/office/powerpoint/2010/main" val="2908218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zoom into defined bounding box:</a:t>
            </a:r>
          </a:p>
          <a:p>
            <a:endParaRPr lang="en-US"/>
          </a:p>
          <a:p>
            <a:pPr marL="228600" indent="-228600">
              <a:buAutoNum type="arabicPeriod"/>
            </a:pPr>
            <a:r>
              <a:rPr lang="en-US"/>
              <a:t>Click the map icon.</a:t>
            </a:r>
          </a:p>
          <a:p>
            <a:pPr marL="228600" indent="-228600">
              <a:buAutoNum type="arabicPeriod"/>
            </a:pPr>
            <a:r>
              <a:rPr lang="en-US"/>
              <a:t>On the BBox Finder map click the square icon on left frame.</a:t>
            </a:r>
          </a:p>
          <a:p>
            <a:pPr marL="228600" indent="-228600">
              <a:buAutoNum type="arabicPeriod"/>
            </a:pPr>
            <a:r>
              <a:rPr lang="en-US"/>
              <a:t>Draw the bounding box.</a:t>
            </a:r>
          </a:p>
          <a:p>
            <a:pPr marL="228600" indent="-228600">
              <a:buAutoNum type="arabicPeriod"/>
            </a:pPr>
            <a:r>
              <a:rPr lang="en-US"/>
              <a:t>Click the Paste icon next to the map icon.</a:t>
            </a:r>
          </a:p>
          <a:p>
            <a:pPr marL="228600" indent="-228600">
              <a:buAutoNum type="arabicPeriod"/>
            </a:pPr>
            <a:r>
              <a:rPr lang="en-US"/>
              <a:t>Click ‘Create KML’</a:t>
            </a:r>
          </a:p>
          <a:p>
            <a:pPr marL="228600" indent="-228600">
              <a:buAutoNum type="arabicPeriod"/>
            </a:pPr>
            <a:r>
              <a:rPr lang="en-US"/>
              <a:t>Download and save the KML file.</a:t>
            </a:r>
          </a:p>
          <a:p>
            <a:pPr marL="228600" indent="-228600">
              <a:buAutoNum type="arabicPeriod"/>
            </a:pPr>
            <a:endParaRPr lang="en-US"/>
          </a:p>
          <a:p>
            <a:pPr marL="0" indent="0">
              <a:buNone/>
            </a:pPr>
            <a:r>
              <a:rPr lang="en-US" b="1"/>
              <a:t>NOTES</a:t>
            </a:r>
          </a:p>
          <a:p>
            <a:pPr marL="0" indent="0">
              <a:buNone/>
            </a:pPr>
            <a:endParaRPr lang="en-US"/>
          </a:p>
          <a:p>
            <a:pPr marL="228600" indent="-228600">
              <a:buAutoNum type="arabicPeriod"/>
            </a:pPr>
            <a:r>
              <a:rPr lang="en-AU"/>
              <a:t>The bounding box cannot be moved, but can be deleted. Click the ‘Bin’ icon first. Then click inside the BBox and click ‘Save’</a:t>
            </a:r>
          </a:p>
          <a:p>
            <a:pPr marL="228600" indent="-228600">
              <a:buAutoNum type="arabicPeriod"/>
            </a:pPr>
            <a:r>
              <a:rPr lang="en-US"/>
              <a:t>A</a:t>
            </a:r>
            <a:r>
              <a:rPr lang="en-AU"/>
              <a:t>lternatively, close and reopen the BBox Finder by clicking the map icon or the cross above the map.</a:t>
            </a:r>
          </a:p>
        </p:txBody>
      </p:sp>
      <p:sp>
        <p:nvSpPr>
          <p:cNvPr id="4" name="Slide Number Placeholder 3"/>
          <p:cNvSpPr>
            <a:spLocks noGrp="1"/>
          </p:cNvSpPr>
          <p:nvPr>
            <p:ph type="sldNum" sz="quarter" idx="5"/>
          </p:nvPr>
        </p:nvSpPr>
        <p:spPr/>
        <p:txBody>
          <a:bodyPr/>
          <a:lstStyle/>
          <a:p>
            <a:fld id="{97B4536A-0246-4EFE-BA76-1B46864B8729}" type="slidenum">
              <a:rPr lang="en-AU" smtClean="0"/>
              <a:t>14</a:t>
            </a:fld>
            <a:endParaRPr lang="en-AU"/>
          </a:p>
        </p:txBody>
      </p:sp>
    </p:spTree>
    <p:extLst>
      <p:ext uri="{BB962C8B-B14F-4D97-AF65-F5344CB8AC3E}">
        <p14:creationId xmlns:p14="http://schemas.microsoft.com/office/powerpoint/2010/main" val="1190619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zoom around a crosshair:</a:t>
            </a:r>
          </a:p>
          <a:p>
            <a:endParaRPr lang="en-US"/>
          </a:p>
          <a:p>
            <a:pPr marL="228600" indent="-228600">
              <a:buAutoNum type="arabicPeriod"/>
            </a:pPr>
            <a:r>
              <a:rPr lang="en-US"/>
              <a:t>Click the map icon.</a:t>
            </a:r>
          </a:p>
          <a:p>
            <a:pPr marL="228600" indent="-228600">
              <a:buAutoNum type="arabicPeriod"/>
            </a:pPr>
            <a:r>
              <a:rPr lang="en-US"/>
              <a:t>Move the map in the Bbox Finder until the crosshair is above a location on the map of Australia.</a:t>
            </a:r>
          </a:p>
          <a:p>
            <a:pPr marL="228600" lvl="0" indent="-228600">
              <a:buAutoNum type="arabicPeriod"/>
            </a:pPr>
            <a:r>
              <a:rPr lang="en-US"/>
              <a:t>Click the magnifier glass icon.</a:t>
            </a:r>
          </a:p>
          <a:p>
            <a:pPr marL="228600" lvl="0" indent="-228600">
              <a:buAutoNum type="arabicPeriod"/>
            </a:pPr>
            <a:r>
              <a:rPr lang="en-US"/>
              <a:t>Download and save the KML file.</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15</a:t>
            </a:fld>
            <a:endParaRPr lang="en-AU"/>
          </a:p>
        </p:txBody>
      </p:sp>
    </p:spTree>
    <p:extLst>
      <p:ext uri="{BB962C8B-B14F-4D97-AF65-F5344CB8AC3E}">
        <p14:creationId xmlns:p14="http://schemas.microsoft.com/office/powerpoint/2010/main" val="3526199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the GskyGE App on mobile by accessing the following URL in any browser.</a:t>
            </a:r>
          </a:p>
          <a:p>
            <a:endParaRPr lang="en-US"/>
          </a:p>
          <a:p>
            <a:r>
              <a:rPr lang="en-AU">
                <a:hlinkClick r:id="rId3"/>
              </a:rPr>
              <a:t>http://130.56.242.19/dea.html</a:t>
            </a:r>
            <a:endParaRPr lang="en-AU"/>
          </a:p>
          <a:p>
            <a:endParaRPr lang="en-US"/>
          </a:p>
          <a:p>
            <a:pPr marL="0" indent="0">
              <a:buNone/>
            </a:pPr>
            <a:r>
              <a:rPr lang="en-AU"/>
              <a:t>Australia-wide or state-wide display:</a:t>
            </a:r>
          </a:p>
          <a:p>
            <a:pPr marL="685800" lvl="1" indent="-228600">
              <a:buAutoNum type="arabicPeriod"/>
            </a:pPr>
            <a:r>
              <a:rPr lang="en-US"/>
              <a:t>Select the layer and region.</a:t>
            </a:r>
          </a:p>
          <a:p>
            <a:pPr marL="685800" lvl="1" indent="-228600">
              <a:buAutoNum type="arabicPeriod"/>
            </a:pPr>
            <a:r>
              <a:rPr lang="en-US"/>
              <a:t>Click ‘Create KML’</a:t>
            </a:r>
          </a:p>
          <a:p>
            <a:pPr marL="685800" lvl="1" indent="-228600">
              <a:buAutoNum type="arabicPeriod"/>
            </a:pPr>
            <a:r>
              <a:rPr lang="en-US"/>
              <a:t>Click the downloadable link that appears.</a:t>
            </a:r>
          </a:p>
          <a:p>
            <a:pPr marL="685800" lvl="1" indent="-228600">
              <a:buAutoNum type="arabicPeriod"/>
            </a:pPr>
            <a:r>
              <a:rPr lang="en-US"/>
              <a:t>Click ‘Open in Google Earth</a:t>
            </a:r>
            <a:endParaRPr lang="en-AU"/>
          </a:p>
          <a:p>
            <a:endParaRPr lang="en-US"/>
          </a:p>
          <a:p>
            <a:r>
              <a:rPr lang="en-US"/>
              <a:t>C</a:t>
            </a:r>
            <a:r>
              <a:rPr lang="en-AU"/>
              <a:t>lick the menu icon on tp left corner to disable the layer or delete it.</a:t>
            </a:r>
          </a:p>
        </p:txBody>
      </p:sp>
      <p:sp>
        <p:nvSpPr>
          <p:cNvPr id="4" name="Slide Number Placeholder 3"/>
          <p:cNvSpPr>
            <a:spLocks noGrp="1"/>
          </p:cNvSpPr>
          <p:nvPr>
            <p:ph type="sldNum" sz="quarter" idx="5"/>
          </p:nvPr>
        </p:nvSpPr>
        <p:spPr/>
        <p:txBody>
          <a:bodyPr/>
          <a:lstStyle/>
          <a:p>
            <a:fld id="{97B4536A-0246-4EFE-BA76-1B46864B8729}" type="slidenum">
              <a:rPr lang="en-AU" smtClean="0"/>
              <a:t>16</a:t>
            </a:fld>
            <a:endParaRPr lang="en-AU"/>
          </a:p>
        </p:txBody>
      </p:sp>
    </p:spTree>
    <p:extLst>
      <p:ext uri="{BB962C8B-B14F-4D97-AF65-F5344CB8AC3E}">
        <p14:creationId xmlns:p14="http://schemas.microsoft.com/office/powerpoint/2010/main" val="720014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the GskyGE App on mobile by accessing the following URL in any browser.</a:t>
            </a:r>
          </a:p>
          <a:p>
            <a:endParaRPr lang="en-US"/>
          </a:p>
          <a:p>
            <a:r>
              <a:rPr lang="en-AU">
                <a:hlinkClick r:id="rId3"/>
              </a:rPr>
              <a:t>http://130.56.242.19/dea.html</a:t>
            </a:r>
            <a:endParaRPr lang="en-AU"/>
          </a:p>
          <a:p>
            <a:endParaRPr lang="en-US"/>
          </a:p>
          <a:p>
            <a:pPr marL="228600" indent="-228600">
              <a:buAutoNum type="arabicPeriod"/>
            </a:pPr>
            <a:r>
              <a:rPr lang="en-AU"/>
              <a:t>To zoom in:</a:t>
            </a:r>
          </a:p>
          <a:p>
            <a:pPr marL="685800" lvl="1" indent="-228600">
              <a:buAutoNum type="arabicPeriod"/>
            </a:pPr>
            <a:r>
              <a:rPr lang="en-US"/>
              <a:t>Click the map icon to open the Bbox Finder.</a:t>
            </a:r>
          </a:p>
          <a:p>
            <a:pPr marL="685800" lvl="1" indent="-228600">
              <a:buAutoNum type="arabicPeriod"/>
            </a:pPr>
            <a:r>
              <a:rPr lang="en-US"/>
              <a:t>Move the map to the right until the crosshair is above Australia and at the required position.</a:t>
            </a:r>
          </a:p>
          <a:p>
            <a:pPr marL="685800" lvl="1" indent="-228600">
              <a:buAutoNum type="arabicPeriod"/>
            </a:pPr>
            <a:r>
              <a:rPr lang="en-US"/>
              <a:t>Scroll down (outside the map area) until the ‘GDAL’ button is visible.</a:t>
            </a:r>
          </a:p>
          <a:p>
            <a:pPr marL="685800" lvl="1" indent="-228600">
              <a:buAutoNum type="arabicPeriod"/>
            </a:pPr>
            <a:r>
              <a:rPr lang="en-US"/>
              <a:t>Uncheck the GDAL button.</a:t>
            </a:r>
          </a:p>
          <a:p>
            <a:pPr marL="685800" lvl="1" indent="-228600">
              <a:buAutoNum type="arabicPeriod"/>
            </a:pPr>
            <a:r>
              <a:rPr lang="en-US"/>
              <a:t>Scroll up again.</a:t>
            </a:r>
          </a:p>
          <a:p>
            <a:pPr marL="685800" lvl="1" indent="-228600">
              <a:buAutoNum type="arabicPeriod"/>
            </a:pPr>
            <a:r>
              <a:rPr lang="en-US"/>
              <a:t>Type in a label (optional).</a:t>
            </a:r>
          </a:p>
          <a:p>
            <a:pPr marL="685800" lvl="1" indent="-228600">
              <a:buAutoNum type="arabicPeriod"/>
            </a:pPr>
            <a:r>
              <a:rPr lang="en-US"/>
              <a:t>Select the zoom level (Def=25 tiles around the crosshair)</a:t>
            </a:r>
          </a:p>
          <a:p>
            <a:pPr marL="685800" lvl="1" indent="-228600">
              <a:buAutoNum type="arabicPeriod"/>
            </a:pPr>
            <a:r>
              <a:rPr lang="en-US"/>
              <a:t>Click the Map icon.</a:t>
            </a:r>
          </a:p>
          <a:p>
            <a:pPr marL="685800" lvl="1" indent="-228600">
              <a:buAutoNum type="arabicPeriod"/>
            </a:pPr>
            <a:r>
              <a:rPr lang="en-US"/>
              <a:t>Click the downloadable KML link that appears.</a:t>
            </a:r>
          </a:p>
          <a:p>
            <a:pPr marL="685800" lvl="1" indent="-228600">
              <a:buAutoNum type="arabicPeriod"/>
            </a:pPr>
            <a:r>
              <a:rPr lang="en-US"/>
              <a:t>Click ‘Open in Google Earth’</a:t>
            </a:r>
          </a:p>
          <a:p>
            <a:pPr marL="685800" lvl="1" indent="-228600">
              <a:buAutoNum type="arabicPeriod"/>
            </a:pPr>
            <a:r>
              <a:rPr lang="en-US"/>
              <a:t>Use the menu to show/hide the Australa-wide map.</a:t>
            </a:r>
          </a:p>
          <a:p>
            <a:pPr marL="685800" lvl="1" indent="-228600">
              <a:buAutoNum type="arabicPeriod"/>
            </a:pPr>
            <a:r>
              <a:rPr lang="en-US"/>
              <a:t>Zoom in to an area by clicking ‘Fly Here’ on its entry in the ‘My Places’</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17</a:t>
            </a:fld>
            <a:endParaRPr lang="en-AU"/>
          </a:p>
        </p:txBody>
      </p:sp>
    </p:spTree>
    <p:extLst>
      <p:ext uri="{BB962C8B-B14F-4D97-AF65-F5344CB8AC3E}">
        <p14:creationId xmlns:p14="http://schemas.microsoft.com/office/powerpoint/2010/main" val="2243729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setup VPN:</a:t>
            </a:r>
          </a:p>
          <a:p>
            <a:endParaRPr lang="en-US"/>
          </a:p>
          <a:p>
            <a:pPr marL="228600" indent="-228600">
              <a:buAutoNum type="arabicPeriod"/>
            </a:pPr>
            <a:r>
              <a:rPr lang="en-US"/>
              <a:t>Download the ‘CISCO Anyconnect” app for your mobile.</a:t>
            </a:r>
          </a:p>
          <a:p>
            <a:pPr marL="228600" indent="-228600">
              <a:buAutoNum type="arabicPeriod"/>
            </a:pPr>
            <a:r>
              <a:rPr lang="en-US"/>
              <a:t>Click ‘No Connections &gt;’</a:t>
            </a:r>
          </a:p>
          <a:p>
            <a:pPr marL="228600" indent="-228600">
              <a:buAutoNum type="arabicPeriod"/>
            </a:pPr>
            <a:r>
              <a:rPr lang="en-US"/>
              <a:t>Type in a description and the URL of your VPN service (e.g. anuvpn.anu.edu.au)</a:t>
            </a:r>
          </a:p>
          <a:p>
            <a:pPr marL="228600" indent="-228600">
              <a:buAutoNum type="arabicPeriod"/>
            </a:pPr>
            <a:r>
              <a:rPr lang="en-US"/>
              <a:t>Click ‘Save’</a:t>
            </a:r>
          </a:p>
          <a:p>
            <a:pPr marL="228600" indent="-228600">
              <a:buAutoNum type="arabicPeriod"/>
            </a:pPr>
            <a:r>
              <a:rPr lang="en-US"/>
              <a:t>Enter the username  as e.g. ‘anuID@nci’ and the password.</a:t>
            </a:r>
          </a:p>
          <a:p>
            <a:pPr marL="228600" indent="-228600">
              <a:buAutoNum type="arabicPeriod"/>
            </a:pPr>
            <a:r>
              <a:rPr lang="en-US"/>
              <a:t>Click ‘Connect’.</a:t>
            </a:r>
          </a:p>
          <a:p>
            <a:pPr marL="228600" indent="-228600">
              <a:buAutoNum type="arabicPeriod"/>
            </a:pPr>
            <a:endParaRPr lang="en-US"/>
          </a:p>
          <a:p>
            <a:pPr marL="228600" indent="-228600">
              <a:buAutoNum type="arabicPeriod"/>
            </a:pPr>
            <a:r>
              <a:rPr lang="en-US"/>
              <a:t>The VPN will stay connected even if the app is closed. If connection is lost, just reconnect by typing in the password.</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18</a:t>
            </a:fld>
            <a:endParaRPr lang="en-AU"/>
          </a:p>
        </p:txBody>
      </p:sp>
    </p:spTree>
    <p:extLst>
      <p:ext uri="{BB962C8B-B14F-4D97-AF65-F5344CB8AC3E}">
        <p14:creationId xmlns:p14="http://schemas.microsoft.com/office/powerpoint/2010/main" val="773660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4/28/2019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hyperlink" Target="http://130.56.242.19/dea.html" TargetMode="Externa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hyperlink" Target="https://earth.google.com/web/" TargetMode="External"/><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4.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earth.google.com/web/" TargetMode="Externa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5.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notesSlide" Target="../notesSlides/notesSlide8.xml"/><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39.jpeg"/><Relationship Id="rId10" Type="http://schemas.openxmlformats.org/officeDocument/2006/relationships/image" Target="../media/image45.jpeg"/><Relationship Id="rId4" Type="http://schemas.openxmlformats.org/officeDocument/2006/relationships/image" Target="../media/image37.jpeg"/><Relationship Id="rId9" Type="http://schemas.openxmlformats.org/officeDocument/2006/relationships/image" Target="../media/image44.jpeg"/></Relationships>
</file>

<file path=ppt/slides/_rels/slide1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notesSlide" Target="../notesSlides/notesSlide9.xml"/><Relationship Id="rId7"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58.jpe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hyperlink" Target="https://www.google.com/earth/versions/#earth-pro" TargetMode="External"/><Relationship Id="rId4" Type="http://schemas.openxmlformats.org/officeDocument/2006/relationships/hyperlink" Target="https://earth.google.com/we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130.56.242.19/geoglam.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130.56.242.19/dea.html"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earth.google.com/web/" TargetMode="External"/><Relationship Id="rId5" Type="http://schemas.openxmlformats.org/officeDocument/2006/relationships/hyperlink" Target="http://130.56.242.15/dea.html" TargetMode="External"/><Relationship Id="rId4" Type="http://schemas.openxmlformats.org/officeDocument/2006/relationships/hyperlink" Target="http://130.56.242.15/dea_admi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347357"/>
            <a:ext cx="8689976" cy="552938"/>
          </a:xfrm>
        </p:spPr>
        <p:txBody>
          <a:bodyPr>
            <a:noAutofit/>
          </a:bodyPr>
          <a:lstStyle/>
          <a:p>
            <a:r>
              <a:rPr lang="en-US" sz="2400" b="1" cap="none">
                <a:effectLst>
                  <a:outerShdw blurRad="38100" dist="38100" dir="2700000" algn="tl">
                    <a:srgbClr val="000000">
                      <a:alpha val="43137"/>
                    </a:srgbClr>
                  </a:outerShdw>
                </a:effectLst>
              </a:rPr>
              <a:t>GskyGE_DEA</a:t>
            </a:r>
          </a:p>
          <a:p>
            <a:r>
              <a:rPr lang="en-US" sz="2400" b="1" cap="none">
                <a:effectLst>
                  <a:outerShdw blurRad="38100" dist="38100" dir="2700000" algn="tl">
                    <a:srgbClr val="000000">
                      <a:alpha val="43137"/>
                    </a:srgbClr>
                  </a:outerShdw>
                </a:effectLst>
              </a:rPr>
              <a:t> A web app to use Google Earth Web with DEA</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02 April,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010"/>
    </mc:Choice>
    <mc:Fallback xmlns="">
      <p:transition spd="slow" advTm="80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Stats and Usage</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5576207" cy="769441"/>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Tiles are static images (*.png) created by GSKY. They are fast to display on GEWeb but will take up considerable amount of space on the hard disk. Given below are some indicative sizes.</a:t>
            </a:r>
          </a:p>
          <a:p>
            <a:pPr algn="just"/>
            <a:endParaRPr lang="en-US" sz="11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AA64B0C-6EAD-46C5-8473-01E34AC5DFBE}"/>
              </a:ext>
            </a:extLst>
          </p:cNvPr>
          <p:cNvSpPr txBox="1"/>
          <p:nvPr/>
        </p:nvSpPr>
        <p:spPr>
          <a:xfrm>
            <a:off x="4493087" y="1640793"/>
            <a:ext cx="7214650" cy="20928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USAGE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There is no visible difference between any resolution at continent level.</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3x3 and 0.1x0.1 tiles looks almost the same at this zoom level.</a:t>
            </a:r>
            <a:endParaRPr lang="en-AU"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recommened way of operation is…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‘Australia’ and the ‘Low (3x3)’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in GEWeb.</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It will show all swaths across the continent.</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Depending on your Internet speed it takes as low as 3 seconds.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Locate a small area of interest and find its BBox. </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built-in Bbox finder or its crosshair.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the ‘High (0.1x0.1)’ level of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tiles will zoom in to the maximum without losing clarity.</a:t>
            </a:r>
          </a:p>
        </p:txBody>
      </p:sp>
      <p:sp>
        <p:nvSpPr>
          <p:cNvPr id="5" name="TextBox 4">
            <a:extLst>
              <a:ext uri="{FF2B5EF4-FFF2-40B4-BE49-F238E27FC236}">
                <a16:creationId xmlns:a16="http://schemas.microsoft.com/office/drawing/2014/main" id="{5911EF06-A965-4D00-B14F-9061699F48CF}"/>
              </a:ext>
            </a:extLst>
          </p:cNvPr>
          <p:cNvSpPr txBox="1"/>
          <p:nvPr/>
        </p:nvSpPr>
        <p:spPr>
          <a:xfrm>
            <a:off x="820396" y="1640793"/>
            <a:ext cx="3584122" cy="3016210"/>
          </a:xfrm>
          <a:prstGeom prst="rect">
            <a:avLst/>
          </a:prstGeom>
          <a:noFill/>
          <a:ln w="3175">
            <a:solidFill>
              <a:schemeClr val="tx1"/>
            </a:solidFill>
          </a:ln>
        </p:spPr>
        <p:txBody>
          <a:bodyPr wrap="square" rtlCol="0">
            <a:spAutoFit/>
          </a:bodyPr>
          <a:lstStyle/>
          <a:p>
            <a:pPr algn="just"/>
            <a:r>
              <a:rPr lang="en-AU" sz="1000">
                <a:latin typeface="Calibri" panose="020F0502020204030204" pitchFamily="34" charset="0"/>
                <a:cs typeface="Calibri" panose="020F0502020204030204" pitchFamily="34" charset="0"/>
              </a:rPr>
              <a:t>/local/GEWeb/DEA_Layers</a:t>
            </a:r>
          </a:p>
          <a:p>
            <a:pPr algn="just"/>
            <a:r>
              <a:rPr lang="en-AU" sz="1000">
                <a:latin typeface="Calibri" panose="020F0502020204030204" pitchFamily="34" charset="0"/>
                <a:cs typeface="Calibri" panose="020F0502020204030204" pitchFamily="34" charset="0"/>
              </a:rPr>
              <a:t># du -sh *</a:t>
            </a:r>
          </a:p>
          <a:p>
            <a:pPr lvl="1" algn="just"/>
            <a:r>
              <a:rPr lang="en-AU" sz="1000">
                <a:latin typeface="Courier New" panose="02070309020205020404" pitchFamily="49" charset="0"/>
                <a:cs typeface="Courier New" panose="02070309020205020404" pitchFamily="49" charset="0"/>
              </a:rPr>
              <a:t>1.2G    landsat5_geomedian</a:t>
            </a:r>
          </a:p>
          <a:p>
            <a:pPr lvl="1" algn="just"/>
            <a:r>
              <a:rPr lang="en-AU" sz="1000">
                <a:latin typeface="Courier New" panose="02070309020205020404" pitchFamily="49" charset="0"/>
                <a:cs typeface="Courier New" panose="02070309020205020404" pitchFamily="49" charset="0"/>
              </a:rPr>
              <a:t>2.8G    landsat5_nbar_16day</a:t>
            </a:r>
          </a:p>
          <a:p>
            <a:pPr lvl="1" algn="just"/>
            <a:r>
              <a:rPr lang="en-AU" sz="1000">
                <a:latin typeface="Courier New" panose="02070309020205020404" pitchFamily="49" charset="0"/>
                <a:cs typeface="Courier New" panose="02070309020205020404" pitchFamily="49" charset="0"/>
              </a:rPr>
              <a:t>38M     landsat5_nbar_daily</a:t>
            </a:r>
          </a:p>
          <a:p>
            <a:pPr lvl="1" algn="just"/>
            <a:r>
              <a:rPr lang="en-AU" sz="1000">
                <a:latin typeface="Courier New" panose="02070309020205020404" pitchFamily="49" charset="0"/>
                <a:cs typeface="Courier New" panose="02070309020205020404" pitchFamily="49" charset="0"/>
              </a:rPr>
              <a:t>334M    landsat5_nbart_16day</a:t>
            </a:r>
          </a:p>
          <a:p>
            <a:pPr lvl="1" algn="just"/>
            <a:r>
              <a:rPr lang="en-AU" sz="1000">
                <a:latin typeface="Courier New" panose="02070309020205020404" pitchFamily="49" charset="0"/>
                <a:cs typeface="Courier New" panose="02070309020205020404" pitchFamily="49" charset="0"/>
              </a:rPr>
              <a:t>48M     landsat5_nbart_daily</a:t>
            </a:r>
          </a:p>
          <a:p>
            <a:pPr lvl="1" algn="just"/>
            <a:r>
              <a:rPr lang="en-AU" sz="1000">
                <a:latin typeface="Courier New" panose="02070309020205020404" pitchFamily="49" charset="0"/>
                <a:cs typeface="Courier New" panose="02070309020205020404" pitchFamily="49" charset="0"/>
              </a:rPr>
              <a:t>994M    landsat7_geomedian</a:t>
            </a:r>
          </a:p>
          <a:p>
            <a:pPr lvl="1" algn="just"/>
            <a:r>
              <a:rPr lang="en-AU" sz="1000">
                <a:latin typeface="Courier New" panose="02070309020205020404" pitchFamily="49" charset="0"/>
                <a:cs typeface="Courier New" panose="02070309020205020404" pitchFamily="49" charset="0"/>
              </a:rPr>
              <a:t>1.6G    landsat7_nbar_16day</a:t>
            </a:r>
          </a:p>
          <a:p>
            <a:pPr lvl="1" algn="just"/>
            <a:r>
              <a:rPr lang="en-AU" sz="1000">
                <a:latin typeface="Courier New" panose="02070309020205020404" pitchFamily="49" charset="0"/>
                <a:cs typeface="Courier New" panose="02070309020205020404" pitchFamily="49" charset="0"/>
              </a:rPr>
              <a:t>103M    landsat7_nbar_daily</a:t>
            </a:r>
          </a:p>
          <a:p>
            <a:pPr lvl="1" algn="just"/>
            <a:r>
              <a:rPr lang="en-AU" sz="1000">
                <a:latin typeface="Courier New" panose="02070309020205020404" pitchFamily="49" charset="0"/>
                <a:cs typeface="Courier New" panose="02070309020205020404" pitchFamily="49" charset="0"/>
              </a:rPr>
              <a:t>733M    landsat7_nbart_16day</a:t>
            </a:r>
          </a:p>
          <a:p>
            <a:pPr lvl="1" algn="just"/>
            <a:r>
              <a:rPr lang="en-AU" sz="1000">
                <a:latin typeface="Courier New" panose="02070309020205020404" pitchFamily="49" charset="0"/>
                <a:cs typeface="Courier New" panose="02070309020205020404" pitchFamily="49" charset="0"/>
              </a:rPr>
              <a:t>104M    landsat7_nbart_daily</a:t>
            </a:r>
          </a:p>
          <a:p>
            <a:pPr lvl="1" algn="just"/>
            <a:r>
              <a:rPr lang="en-AU" sz="1000">
                <a:latin typeface="Courier New" panose="02070309020205020404" pitchFamily="49" charset="0"/>
                <a:cs typeface="Courier New" panose="02070309020205020404" pitchFamily="49" charset="0"/>
              </a:rPr>
              <a:t>283M    landsat8_geomedian</a:t>
            </a:r>
          </a:p>
          <a:p>
            <a:pPr lvl="1" algn="just"/>
            <a:r>
              <a:rPr lang="en-AU" sz="1000">
                <a:latin typeface="Courier New" panose="02070309020205020404" pitchFamily="49" charset="0"/>
                <a:cs typeface="Courier New" panose="02070309020205020404" pitchFamily="49" charset="0"/>
              </a:rPr>
              <a:t>1.5G    landsat8_nbar_16day</a:t>
            </a:r>
          </a:p>
          <a:p>
            <a:pPr lvl="1" algn="just"/>
            <a:r>
              <a:rPr lang="en-AU" sz="1000">
                <a:latin typeface="Courier New" panose="02070309020205020404" pitchFamily="49" charset="0"/>
                <a:cs typeface="Courier New" panose="02070309020205020404" pitchFamily="49" charset="0"/>
              </a:rPr>
              <a:t>98M     landsat8_nbar_daily</a:t>
            </a:r>
          </a:p>
          <a:p>
            <a:pPr lvl="1" algn="just"/>
            <a:r>
              <a:rPr lang="en-AU" sz="1000">
                <a:latin typeface="Courier New" panose="02070309020205020404" pitchFamily="49" charset="0"/>
                <a:cs typeface="Courier New" panose="02070309020205020404" pitchFamily="49" charset="0"/>
              </a:rPr>
              <a:t>1.9G    landsat8_nbart_16day</a:t>
            </a:r>
          </a:p>
          <a:p>
            <a:pPr lvl="1" algn="just"/>
            <a:r>
              <a:rPr lang="en-AU" sz="1000">
                <a:latin typeface="Courier New" panose="02070309020205020404" pitchFamily="49" charset="0"/>
                <a:cs typeface="Courier New" panose="02070309020205020404" pitchFamily="49" charset="0"/>
              </a:rPr>
              <a:t>122M    landsat8_nbart_daily</a:t>
            </a:r>
          </a:p>
          <a:p>
            <a:pPr lvl="1" algn="just"/>
            <a:r>
              <a:rPr lang="en-AU" sz="1000">
                <a:latin typeface="Courier New" panose="02070309020205020404" pitchFamily="49" charset="0"/>
                <a:cs typeface="Courier New" panose="02070309020205020404" pitchFamily="49" charset="0"/>
              </a:rPr>
              <a:t>190M    sentinel2_nbart_daily</a:t>
            </a:r>
          </a:p>
          <a:p>
            <a:pPr lvl="1" algn="just"/>
            <a:r>
              <a:rPr lang="en-AU" sz="1000">
                <a:latin typeface="Courier New" panose="02070309020205020404" pitchFamily="49" charset="0"/>
                <a:cs typeface="Courier New" panose="02070309020205020404" pitchFamily="49" charset="0"/>
              </a:rPr>
              <a:t>13M     wofs</a:t>
            </a:r>
          </a:p>
        </p:txBody>
      </p:sp>
      <p:sp>
        <p:nvSpPr>
          <p:cNvPr id="7" name="TextBox 6">
            <a:extLst>
              <a:ext uri="{FF2B5EF4-FFF2-40B4-BE49-F238E27FC236}">
                <a16:creationId xmlns:a16="http://schemas.microsoft.com/office/drawing/2014/main" id="{A0BC76CB-233A-457F-AB9B-81BB68BED19F}"/>
              </a:ext>
            </a:extLst>
          </p:cNvPr>
          <p:cNvSpPr txBox="1"/>
          <p:nvPr/>
        </p:nvSpPr>
        <p:spPr>
          <a:xfrm>
            <a:off x="4493086" y="3769271"/>
            <a:ext cx="7214651" cy="229293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Browser Caching</a:t>
            </a:r>
          </a:p>
          <a:p>
            <a:pPr algn="just"/>
            <a:r>
              <a:rPr lang="en-US" sz="1100">
                <a:latin typeface="Calibri" panose="020F0502020204030204" pitchFamily="34" charset="0"/>
                <a:cs typeface="Calibri" panose="020F0502020204030204" pitchFamily="34" charset="0"/>
              </a:rPr>
              <a:t>When using the GSKY server directly, as in WMS service, the browsers do not cache the data. This results in multiple calls to the server to get the same data over and over again, when the map is panned or zoomed even slightest. It can potentially cause too much server load in addition to slow display on the map. It was observed during the creation of tiles (3x3 degrees) that the server load went to over 16 even though a single GSKY call was sent at a time, but several hundreds continuously.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In a regular GSKY call to the WMS service the requests are for small tiles, but there will be several dozen calls sent simultaneously. The effect of this on server load is not yet determined but is expected to be high. If so, </a:t>
            </a:r>
            <a:r>
              <a:rPr lang="en-US" sz="1100" b="1">
                <a:solidFill>
                  <a:srgbClr val="FF0000"/>
                </a:solidFill>
                <a:latin typeface="Calibri" panose="020F0502020204030204" pitchFamily="34" charset="0"/>
                <a:cs typeface="Calibri" panose="020F0502020204030204" pitchFamily="34" charset="0"/>
              </a:rPr>
              <a:t>more than 2 or 3 concurrent users may overload the server.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To solve the above problem, the tiles are saved as PNG files and called as images in a HTTP call. The server load is reduced to almost nil.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74301902"/>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1C2256-ABAE-4877-AE64-372618E07A74}"/>
              </a:ext>
            </a:extLst>
          </p:cNvPr>
          <p:cNvPicPr>
            <a:picLocks noChangeAspect="1"/>
          </p:cNvPicPr>
          <p:nvPr/>
        </p:nvPicPr>
        <p:blipFill>
          <a:blip r:embed="rId4"/>
          <a:stretch>
            <a:fillRect/>
          </a:stretch>
        </p:blipFill>
        <p:spPr>
          <a:xfrm>
            <a:off x="3735601" y="5098239"/>
            <a:ext cx="7104762" cy="1019048"/>
          </a:xfrm>
          <a:prstGeom prst="rect">
            <a:avLst/>
          </a:prstGeom>
          <a:ln>
            <a:solidFill>
              <a:schemeClr val="accent1"/>
            </a:solidFill>
          </a:ln>
        </p:spPr>
      </p:pic>
      <p:pic>
        <p:nvPicPr>
          <p:cNvPr id="16" name="Picture 15">
            <a:extLst>
              <a:ext uri="{FF2B5EF4-FFF2-40B4-BE49-F238E27FC236}">
                <a16:creationId xmlns:a16="http://schemas.microsoft.com/office/drawing/2014/main" id="{BAD48B12-DEE4-452F-BC7A-55F76ECDE59E}"/>
              </a:ext>
            </a:extLst>
          </p:cNvPr>
          <p:cNvPicPr>
            <a:picLocks noChangeAspect="1"/>
          </p:cNvPicPr>
          <p:nvPr/>
        </p:nvPicPr>
        <p:blipFill>
          <a:blip r:embed="rId5"/>
          <a:stretch>
            <a:fillRect/>
          </a:stretch>
        </p:blipFill>
        <p:spPr>
          <a:xfrm>
            <a:off x="894031" y="1763579"/>
            <a:ext cx="6680690" cy="704965"/>
          </a:xfrm>
          <a:prstGeom prst="rect">
            <a:avLst/>
          </a:prstGeom>
          <a:ln w="3175">
            <a:solidFill>
              <a:schemeClr val="accent1"/>
            </a:solidFill>
          </a:ln>
        </p:spPr>
      </p:pic>
      <p:pic>
        <p:nvPicPr>
          <p:cNvPr id="17" name="Picture 16">
            <a:extLst>
              <a:ext uri="{FF2B5EF4-FFF2-40B4-BE49-F238E27FC236}">
                <a16:creationId xmlns:a16="http://schemas.microsoft.com/office/drawing/2014/main" id="{E1C8B3B5-EDDF-4278-A297-8F8A42D68422}"/>
              </a:ext>
            </a:extLst>
          </p:cNvPr>
          <p:cNvPicPr>
            <a:picLocks noChangeAspect="1"/>
          </p:cNvPicPr>
          <p:nvPr/>
        </p:nvPicPr>
        <p:blipFill>
          <a:blip r:embed="rId6"/>
          <a:stretch>
            <a:fillRect/>
          </a:stretch>
        </p:blipFill>
        <p:spPr>
          <a:xfrm>
            <a:off x="894030" y="2493036"/>
            <a:ext cx="6681600" cy="1877595"/>
          </a:xfrm>
          <a:prstGeom prst="rect">
            <a:avLst/>
          </a:prstGeom>
          <a:solidFill>
            <a:schemeClr val="accent2"/>
          </a:solidFill>
          <a:ln>
            <a:solidFill>
              <a:schemeClr val="accent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The slides from here on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0098FB73-01A4-4FA4-BCD8-AE6A2A2A5E7B}"/>
              </a:ext>
            </a:extLst>
          </p:cNvPr>
          <p:cNvSpPr/>
          <p:nvPr/>
        </p:nvSpPr>
        <p:spPr>
          <a:xfrm>
            <a:off x="8932737" y="5841828"/>
            <a:ext cx="800182"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sp>
        <p:nvSpPr>
          <p:cNvPr id="7" name="Rectangle 6">
            <a:extLst>
              <a:ext uri="{FF2B5EF4-FFF2-40B4-BE49-F238E27FC236}">
                <a16:creationId xmlns:a16="http://schemas.microsoft.com/office/drawing/2014/main" id="{2250766F-0345-4B0B-A99E-AC43F9E839A0}"/>
              </a:ext>
            </a:extLst>
          </p:cNvPr>
          <p:cNvSpPr/>
          <p:nvPr/>
        </p:nvSpPr>
        <p:spPr>
          <a:xfrm>
            <a:off x="4431036" y="2523059"/>
            <a:ext cx="1325319"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4415550" y="3168847"/>
            <a:ext cx="440860" cy="466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2924878" y="3863611"/>
            <a:ext cx="684297" cy="180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3AB71702-4018-4907-A48A-D18951A9BD82}"/>
              </a:ext>
            </a:extLst>
          </p:cNvPr>
          <p:cNvSpPr/>
          <p:nvPr/>
        </p:nvSpPr>
        <p:spPr>
          <a:xfrm>
            <a:off x="3720207" y="4225637"/>
            <a:ext cx="2082645" cy="119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E0699411-D0C9-4DF6-AFC8-498ED204E792}"/>
              </a:ext>
            </a:extLst>
          </p:cNvPr>
          <p:cNvSpPr/>
          <p:nvPr/>
        </p:nvSpPr>
        <p:spPr>
          <a:xfrm>
            <a:off x="4431036" y="2703153"/>
            <a:ext cx="1325319"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43245C72-107A-4F66-BFDE-2FD216E2029A}"/>
              </a:ext>
            </a:extLst>
          </p:cNvPr>
          <p:cNvSpPr/>
          <p:nvPr/>
        </p:nvSpPr>
        <p:spPr>
          <a:xfrm>
            <a:off x="806754" y="1306164"/>
            <a:ext cx="3143809" cy="369332"/>
          </a:xfrm>
          <a:prstGeom prst="rect">
            <a:avLst/>
          </a:prstGeom>
        </p:spPr>
        <p:txBody>
          <a:bodyPr wrap="none">
            <a:spAutoFit/>
          </a:bodyPr>
          <a:lstStyle/>
          <a:p>
            <a:r>
              <a:rPr lang="en-AU">
                <a:hlinkClick r:id="rId7"/>
              </a:rPr>
              <a:t>http://130.56.242.19/dea.html</a:t>
            </a:r>
            <a:endParaRPr lang="en-AU"/>
          </a:p>
        </p:txBody>
      </p:sp>
      <p:sp>
        <p:nvSpPr>
          <p:cNvPr id="20" name="Rectangle 19">
            <a:extLst>
              <a:ext uri="{FF2B5EF4-FFF2-40B4-BE49-F238E27FC236}">
                <a16:creationId xmlns:a16="http://schemas.microsoft.com/office/drawing/2014/main" id="{D7F620BD-FBB7-449C-A4D6-25B70FF0EBBA}"/>
              </a:ext>
            </a:extLst>
          </p:cNvPr>
          <p:cNvSpPr/>
          <p:nvPr/>
        </p:nvSpPr>
        <p:spPr>
          <a:xfrm>
            <a:off x="4931773" y="5198785"/>
            <a:ext cx="2448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mc:AlternateContent xmlns:mc="http://schemas.openxmlformats.org/markup-compatibility/2006" xmlns:p14="http://schemas.microsoft.com/office/powerpoint/2010/main">
    <mc:Choice Requires="p14">
      <p:transition spd="slow" p14:dur="2000" advTm="32390"/>
    </mc:Choice>
    <mc:Fallback xmlns="">
      <p:transition spd="slow" advTm="323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anim calcmode="lin" valueType="num">
                                      <p:cBhvr>
                                        <p:cTn id="20" dur="2000" fill="hold"/>
                                        <p:tgtEl>
                                          <p:spTgt spid="23"/>
                                        </p:tgtEl>
                                        <p:attrNameLst>
                                          <p:attrName>ppt_w</p:attrName>
                                        </p:attrNameLst>
                                      </p:cBhvr>
                                      <p:tavLst>
                                        <p:tav tm="0" fmla="#ppt_w*sin(2.5*pi*$)">
                                          <p:val>
                                            <p:fltVal val="0"/>
                                          </p:val>
                                        </p:tav>
                                        <p:tav tm="100000">
                                          <p:val>
                                            <p:fltVal val="1"/>
                                          </p:val>
                                        </p:tav>
                                      </p:tavLst>
                                    </p:anim>
                                    <p:anim calcmode="lin" valueType="num">
                                      <p:cBhvr>
                                        <p:cTn id="2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2000"/>
                                        <p:tgtEl>
                                          <p:spTgt spid="25"/>
                                        </p:tgtEl>
                                      </p:cBhvr>
                                    </p:animEffect>
                                    <p:anim calcmode="lin" valueType="num">
                                      <p:cBhvr>
                                        <p:cTn id="27" dur="2000" fill="hold"/>
                                        <p:tgtEl>
                                          <p:spTgt spid="25"/>
                                        </p:tgtEl>
                                        <p:attrNameLst>
                                          <p:attrName>ppt_w</p:attrName>
                                        </p:attrNameLst>
                                      </p:cBhvr>
                                      <p:tavLst>
                                        <p:tav tm="0" fmla="#ppt_w*sin(2.5*pi*$)">
                                          <p:val>
                                            <p:fltVal val="0"/>
                                          </p:val>
                                        </p:tav>
                                        <p:tav tm="100000">
                                          <p:val>
                                            <p:fltVal val="1"/>
                                          </p:val>
                                        </p:tav>
                                      </p:tavLst>
                                    </p:anim>
                                    <p:anim calcmode="lin" valueType="num">
                                      <p:cBhvr>
                                        <p:cTn id="2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000"/>
                                        <p:tgtEl>
                                          <p:spTgt spid="26"/>
                                        </p:tgtEl>
                                      </p:cBhvr>
                                    </p:animEffect>
                                    <p:anim calcmode="lin" valueType="num">
                                      <p:cBhvr>
                                        <p:cTn id="34" dur="2000" fill="hold"/>
                                        <p:tgtEl>
                                          <p:spTgt spid="26"/>
                                        </p:tgtEl>
                                        <p:attrNameLst>
                                          <p:attrName>ppt_w</p:attrName>
                                        </p:attrNameLst>
                                      </p:cBhvr>
                                      <p:tavLst>
                                        <p:tav tm="0" fmla="#ppt_w*sin(2.5*pi*$)">
                                          <p:val>
                                            <p:fltVal val="0"/>
                                          </p:val>
                                        </p:tav>
                                        <p:tav tm="100000">
                                          <p:val>
                                            <p:fltVal val="1"/>
                                          </p:val>
                                        </p:tav>
                                      </p:tavLst>
                                    </p:anim>
                                    <p:anim calcmode="lin" valueType="num">
                                      <p:cBhvr>
                                        <p:cTn id="3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000"/>
                                        <p:tgtEl>
                                          <p:spTgt spid="11"/>
                                        </p:tgtEl>
                                      </p:cBhvr>
                                    </p:animEffect>
                                    <p:anim calcmode="lin" valueType="num">
                                      <p:cBhvr>
                                        <p:cTn id="41" dur="2000" fill="hold"/>
                                        <p:tgtEl>
                                          <p:spTgt spid="11"/>
                                        </p:tgtEl>
                                        <p:attrNameLst>
                                          <p:attrName>ppt_w</p:attrName>
                                        </p:attrNameLst>
                                      </p:cBhvr>
                                      <p:tavLst>
                                        <p:tav tm="0" fmla="#ppt_w*sin(2.5*pi*$)">
                                          <p:val>
                                            <p:fltVal val="0"/>
                                          </p:val>
                                        </p:tav>
                                        <p:tav tm="100000">
                                          <p:val>
                                            <p:fltVal val="1"/>
                                          </p:val>
                                        </p:tav>
                                      </p:tavLst>
                                    </p:anim>
                                    <p:anim calcmode="lin" valueType="num">
                                      <p:cBhvr>
                                        <p:cTn id="4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000"/>
                                        <p:tgtEl>
                                          <p:spTgt spid="20"/>
                                        </p:tgtEl>
                                      </p:cBhvr>
                                    </p:animEffect>
                                    <p:anim calcmode="lin" valueType="num">
                                      <p:cBhvr>
                                        <p:cTn id="53" dur="2000" fill="hold"/>
                                        <p:tgtEl>
                                          <p:spTgt spid="20"/>
                                        </p:tgtEl>
                                        <p:attrNameLst>
                                          <p:attrName>ppt_w</p:attrName>
                                        </p:attrNameLst>
                                      </p:cBhvr>
                                      <p:tavLst>
                                        <p:tav tm="0" fmla="#ppt_w*sin(2.5*pi*$)">
                                          <p:val>
                                            <p:fltVal val="0"/>
                                          </p:val>
                                        </p:tav>
                                        <p:tav tm="100000">
                                          <p:val>
                                            <p:fltVal val="1"/>
                                          </p:val>
                                        </p:tav>
                                      </p:tavLst>
                                    </p:anim>
                                    <p:anim calcmode="lin" valueType="num">
                                      <p:cBhvr>
                                        <p:cTn id="5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2000"/>
                                        <p:tgtEl>
                                          <p:spTgt spid="73"/>
                                        </p:tgtEl>
                                      </p:cBhvr>
                                    </p:animEffect>
                                    <p:anim calcmode="lin" valueType="num">
                                      <p:cBhvr>
                                        <p:cTn id="60" dur="2000" fill="hold"/>
                                        <p:tgtEl>
                                          <p:spTgt spid="73"/>
                                        </p:tgtEl>
                                        <p:attrNameLst>
                                          <p:attrName>ppt_w</p:attrName>
                                        </p:attrNameLst>
                                      </p:cBhvr>
                                      <p:tavLst>
                                        <p:tav tm="0" fmla="#ppt_w*sin(2.5*pi*$)">
                                          <p:val>
                                            <p:fltVal val="0"/>
                                          </p:val>
                                        </p:tav>
                                        <p:tav tm="100000">
                                          <p:val>
                                            <p:fltVal val="1"/>
                                          </p:val>
                                        </p:tav>
                                      </p:tavLst>
                                    </p:anim>
                                    <p:anim calcmode="lin" valueType="num">
                                      <p:cBhvr>
                                        <p:cTn id="61"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randombar(horizontal)">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 grpId="0" animBg="1"/>
      <p:bldP spid="7" grpId="0" animBg="1"/>
      <p:bldP spid="25" grpId="0" animBg="1"/>
      <p:bldP spid="26" grpId="0" animBg="1"/>
      <p:bldP spid="11" grpId="0" animBg="1"/>
      <p:bldP spid="23"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3061419"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4"/>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5"/>
          <a:stretch>
            <a:fillRect/>
          </a:stretch>
        </p:blipFill>
        <p:spPr>
          <a:xfrm>
            <a:off x="963804" y="1539708"/>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6"/>
          <a:stretch>
            <a:fillRect/>
          </a:stretch>
        </p:blipFill>
        <p:spPr>
          <a:xfrm>
            <a:off x="1384461" y="1847428"/>
            <a:ext cx="2202827" cy="2463315"/>
          </a:xfrm>
          <a:prstGeom prst="rect">
            <a:avLst/>
          </a:prstGeom>
        </p:spPr>
      </p:pic>
      <p:sp>
        <p:nvSpPr>
          <p:cNvPr id="2" name="Rectangle 1">
            <a:extLst>
              <a:ext uri="{FF2B5EF4-FFF2-40B4-BE49-F238E27FC236}">
                <a16:creationId xmlns:a16="http://schemas.microsoft.com/office/drawing/2014/main" id="{9E5F9F8F-C419-4DCA-B143-7AFAC6C426FC}"/>
              </a:ext>
            </a:extLst>
          </p:cNvPr>
          <p:cNvSpPr/>
          <p:nvPr/>
        </p:nvSpPr>
        <p:spPr>
          <a:xfrm>
            <a:off x="2653393" y="2604407"/>
            <a:ext cx="751114"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7"/>
          <a:stretch>
            <a:fillRect/>
          </a:stretch>
        </p:blipFill>
        <p:spPr>
          <a:xfrm>
            <a:off x="2241719" y="2465191"/>
            <a:ext cx="1337457" cy="738786"/>
          </a:xfrm>
          <a:prstGeom prst="rect">
            <a:avLst/>
          </a:prstGeom>
        </p:spPr>
      </p:pic>
      <p:sp>
        <p:nvSpPr>
          <p:cNvPr id="5" name="Rectangle 4">
            <a:extLst>
              <a:ext uri="{FF2B5EF4-FFF2-40B4-BE49-F238E27FC236}">
                <a16:creationId xmlns:a16="http://schemas.microsoft.com/office/drawing/2014/main" id="{828B48B1-2B80-42EF-BB92-E44EE481A3EF}"/>
              </a:ext>
            </a:extLst>
          </p:cNvPr>
          <p:cNvSpPr/>
          <p:nvPr/>
        </p:nvSpPr>
        <p:spPr>
          <a:xfrm>
            <a:off x="2318657" y="2604407"/>
            <a:ext cx="514350"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12F73481-4643-44F8-9234-B1B9B27F62D2}"/>
              </a:ext>
            </a:extLst>
          </p:cNvPr>
          <p:cNvPicPr>
            <a:picLocks noChangeAspect="1"/>
          </p:cNvPicPr>
          <p:nvPr/>
        </p:nvPicPr>
        <p:blipFill>
          <a:blip r:embed="rId8"/>
          <a:stretch>
            <a:fillRect/>
          </a:stretch>
        </p:blipFill>
        <p:spPr>
          <a:xfrm>
            <a:off x="1384461" y="4331541"/>
            <a:ext cx="3140083" cy="334266"/>
          </a:xfrm>
          <a:prstGeom prst="rect">
            <a:avLst/>
          </a:prstGeom>
        </p:spPr>
      </p:pic>
      <p:sp>
        <p:nvSpPr>
          <p:cNvPr id="25" name="Rectangle 24">
            <a:extLst>
              <a:ext uri="{FF2B5EF4-FFF2-40B4-BE49-F238E27FC236}">
                <a16:creationId xmlns:a16="http://schemas.microsoft.com/office/drawing/2014/main" id="{A718AAB4-4EB3-4346-8C2A-55CD9AB8A4EA}"/>
              </a:ext>
            </a:extLst>
          </p:cNvPr>
          <p:cNvSpPr/>
          <p:nvPr/>
        </p:nvSpPr>
        <p:spPr>
          <a:xfrm>
            <a:off x="3555088" y="4498674"/>
            <a:ext cx="425083"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0554C3CA-E1E0-41C8-ACFC-3E21FAB6B4DF}"/>
              </a:ext>
            </a:extLst>
          </p:cNvPr>
          <p:cNvPicPr>
            <a:picLocks noChangeAspect="1"/>
          </p:cNvPicPr>
          <p:nvPr/>
        </p:nvPicPr>
        <p:blipFill>
          <a:blip r:embed="rId9"/>
          <a:stretch>
            <a:fillRect/>
          </a:stretch>
        </p:blipFill>
        <p:spPr>
          <a:xfrm>
            <a:off x="952048" y="895882"/>
            <a:ext cx="7726592" cy="4730182"/>
          </a:xfrm>
          <a:prstGeom prst="rect">
            <a:avLst/>
          </a:prstGeom>
        </p:spPr>
      </p:pic>
      <p:sp>
        <p:nvSpPr>
          <p:cNvPr id="18" name="Rectangle 17">
            <a:extLst>
              <a:ext uri="{FF2B5EF4-FFF2-40B4-BE49-F238E27FC236}">
                <a16:creationId xmlns:a16="http://schemas.microsoft.com/office/drawing/2014/main" id="{3A644E70-983E-426F-8DC2-249BC88BD89D}"/>
              </a:ext>
            </a:extLst>
          </p:cNvPr>
          <p:cNvSpPr/>
          <p:nvPr/>
        </p:nvSpPr>
        <p:spPr>
          <a:xfrm>
            <a:off x="3200400" y="1706335"/>
            <a:ext cx="473521" cy="2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BCAF03C0-6C07-4AF7-8812-9295FEC2C9C6}"/>
              </a:ext>
            </a:extLst>
          </p:cNvPr>
          <p:cNvPicPr>
            <a:picLocks noChangeAspect="1"/>
          </p:cNvPicPr>
          <p:nvPr/>
        </p:nvPicPr>
        <p:blipFill>
          <a:blip r:embed="rId10"/>
          <a:stretch>
            <a:fillRect/>
          </a:stretch>
        </p:blipFill>
        <p:spPr>
          <a:xfrm>
            <a:off x="1301315" y="908210"/>
            <a:ext cx="2484000" cy="1595516"/>
          </a:xfrm>
          <a:prstGeom prst="rect">
            <a:avLst/>
          </a:prstGeom>
        </p:spPr>
      </p:pic>
      <p:sp>
        <p:nvSpPr>
          <p:cNvPr id="26" name="Rectangle 25">
            <a:extLst>
              <a:ext uri="{FF2B5EF4-FFF2-40B4-BE49-F238E27FC236}">
                <a16:creationId xmlns:a16="http://schemas.microsoft.com/office/drawing/2014/main" id="{978BF5CD-2C26-42B9-BDC4-B8D513EEEC0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768F8A05-8D14-4966-9A8F-1EC9D78812C8}"/>
              </a:ext>
            </a:extLst>
          </p:cNvPr>
          <p:cNvSpPr/>
          <p:nvPr/>
        </p:nvSpPr>
        <p:spPr>
          <a:xfrm>
            <a:off x="1894114" y="2196193"/>
            <a:ext cx="481693" cy="16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C1A33BE8-9112-4FA6-BFC9-130DC47A839F}"/>
              </a:ext>
            </a:extLst>
          </p:cNvPr>
          <p:cNvPicPr>
            <a:picLocks noChangeAspect="1"/>
          </p:cNvPicPr>
          <p:nvPr/>
        </p:nvPicPr>
        <p:blipFill>
          <a:blip r:embed="rId11"/>
          <a:stretch>
            <a:fillRect/>
          </a:stretch>
        </p:blipFill>
        <p:spPr>
          <a:xfrm>
            <a:off x="2037840" y="2196193"/>
            <a:ext cx="1380952" cy="933333"/>
          </a:xfrm>
          <a:prstGeom prst="rect">
            <a:avLst/>
          </a:prstGeom>
          <a:ln w="3175">
            <a:solidFill>
              <a:schemeClr val="tx1"/>
            </a:solidFill>
          </a:ln>
        </p:spPr>
      </p:pic>
      <p:sp>
        <p:nvSpPr>
          <p:cNvPr id="29" name="Rectangle 28">
            <a:extLst>
              <a:ext uri="{FF2B5EF4-FFF2-40B4-BE49-F238E27FC236}">
                <a16:creationId xmlns:a16="http://schemas.microsoft.com/office/drawing/2014/main" id="{84DB28DA-F73D-420F-A82C-4467DA098BD6}"/>
              </a:ext>
            </a:extLst>
          </p:cNvPr>
          <p:cNvSpPr/>
          <p:nvPr/>
        </p:nvSpPr>
        <p:spPr>
          <a:xfrm>
            <a:off x="2233607" y="2809034"/>
            <a:ext cx="885150" cy="243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5596AADC-4F5C-4725-AF46-F0999EC3365D}"/>
              </a:ext>
            </a:extLst>
          </p:cNvPr>
          <p:cNvPicPr>
            <a:picLocks noChangeAspect="1"/>
          </p:cNvPicPr>
          <p:nvPr/>
        </p:nvPicPr>
        <p:blipFill>
          <a:blip r:embed="rId12"/>
          <a:stretch>
            <a:fillRect/>
          </a:stretch>
        </p:blipFill>
        <p:spPr>
          <a:xfrm>
            <a:off x="1297826" y="2063208"/>
            <a:ext cx="2484000" cy="462897"/>
          </a:xfrm>
          <a:prstGeom prst="rect">
            <a:avLst/>
          </a:prstGeom>
        </p:spPr>
      </p:pic>
      <p:sp>
        <p:nvSpPr>
          <p:cNvPr id="31" name="Rectangle 30">
            <a:extLst>
              <a:ext uri="{FF2B5EF4-FFF2-40B4-BE49-F238E27FC236}">
                <a16:creationId xmlns:a16="http://schemas.microsoft.com/office/drawing/2014/main" id="{2767C1ED-990B-405C-AD5F-AB4DA6A95C1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DBD7496-83B9-4788-8F92-C7B5DA2AFDED}"/>
              </a:ext>
            </a:extLst>
          </p:cNvPr>
          <p:cNvSpPr/>
          <p:nvPr/>
        </p:nvSpPr>
        <p:spPr>
          <a:xfrm>
            <a:off x="3502478" y="2228849"/>
            <a:ext cx="203806" cy="141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5C62D0E6-C8C6-46F8-8561-0895F3D93B00}"/>
              </a:ext>
            </a:extLst>
          </p:cNvPr>
          <p:cNvPicPr>
            <a:picLocks noChangeAspect="1"/>
          </p:cNvPicPr>
          <p:nvPr/>
        </p:nvPicPr>
        <p:blipFill>
          <a:blip r:embed="rId13"/>
          <a:stretch>
            <a:fillRect/>
          </a:stretch>
        </p:blipFill>
        <p:spPr>
          <a:xfrm>
            <a:off x="1301069" y="2061123"/>
            <a:ext cx="2484000" cy="464116"/>
          </a:xfrm>
          <a:prstGeom prst="rect">
            <a:avLst/>
          </a:prstGeom>
        </p:spPr>
      </p:pic>
      <p:pic>
        <p:nvPicPr>
          <p:cNvPr id="34" name="Picture 33">
            <a:extLst>
              <a:ext uri="{FF2B5EF4-FFF2-40B4-BE49-F238E27FC236}">
                <a16:creationId xmlns:a16="http://schemas.microsoft.com/office/drawing/2014/main" id="{4BF95FC1-F9B7-4B15-B0EF-34B38E1E63B9}"/>
              </a:ext>
            </a:extLst>
          </p:cNvPr>
          <p:cNvPicPr>
            <a:picLocks noChangeAspect="1"/>
          </p:cNvPicPr>
          <p:nvPr/>
        </p:nvPicPr>
        <p:blipFill>
          <a:blip r:embed="rId14"/>
          <a:stretch>
            <a:fillRect/>
          </a:stretch>
        </p:blipFill>
        <p:spPr>
          <a:xfrm>
            <a:off x="3797859" y="905639"/>
            <a:ext cx="4875546" cy="4699170"/>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36631"/>
    </mc:Choice>
    <mc:Fallback xmlns="">
      <p:transition spd="slow" advTm="36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2000"/>
                                        <p:tgtEl>
                                          <p:spTgt spid="2"/>
                                        </p:tgtEl>
                                      </p:cBhvr>
                                    </p:animEffect>
                                    <p:anim calcmode="lin" valueType="num">
                                      <p:cBhvr>
                                        <p:cTn id="25" dur="2000" fill="hold"/>
                                        <p:tgtEl>
                                          <p:spTgt spid="2"/>
                                        </p:tgtEl>
                                        <p:attrNameLst>
                                          <p:attrName>ppt_w</p:attrName>
                                        </p:attrNameLst>
                                      </p:cBhvr>
                                      <p:tavLst>
                                        <p:tav tm="0" fmla="#ppt_w*sin(2.5*pi*$)">
                                          <p:val>
                                            <p:fltVal val="0"/>
                                          </p:val>
                                        </p:tav>
                                        <p:tav tm="100000">
                                          <p:val>
                                            <p:fltVal val="1"/>
                                          </p:val>
                                        </p:tav>
                                      </p:tavLst>
                                    </p:anim>
                                    <p:anim calcmode="lin" valueType="num">
                                      <p:cBhvr>
                                        <p:cTn id="2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2000"/>
                                        <p:tgtEl>
                                          <p:spTgt spid="5"/>
                                        </p:tgtEl>
                                      </p:cBhvr>
                                    </p:animEffect>
                                    <p:anim calcmode="lin" valueType="num">
                                      <p:cBhvr>
                                        <p:cTn id="37" dur="2000" fill="hold"/>
                                        <p:tgtEl>
                                          <p:spTgt spid="5"/>
                                        </p:tgtEl>
                                        <p:attrNameLst>
                                          <p:attrName>ppt_w</p:attrName>
                                        </p:attrNameLst>
                                      </p:cBhvr>
                                      <p:tavLst>
                                        <p:tav tm="0" fmla="#ppt_w*sin(2.5*pi*$)">
                                          <p:val>
                                            <p:fltVal val="0"/>
                                          </p:val>
                                        </p:tav>
                                        <p:tav tm="100000">
                                          <p:val>
                                            <p:fltVal val="1"/>
                                          </p:val>
                                        </p:tav>
                                      </p:tavLst>
                                    </p:anim>
                                    <p:anim calcmode="lin" valueType="num">
                                      <p:cBhvr>
                                        <p:cTn id="38"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2000"/>
                                        <p:tgtEl>
                                          <p:spTgt spid="25"/>
                                        </p:tgtEl>
                                      </p:cBhvr>
                                    </p:animEffect>
                                    <p:anim calcmode="lin" valueType="num">
                                      <p:cBhvr>
                                        <p:cTn id="49" dur="2000" fill="hold"/>
                                        <p:tgtEl>
                                          <p:spTgt spid="25"/>
                                        </p:tgtEl>
                                        <p:attrNameLst>
                                          <p:attrName>ppt_w</p:attrName>
                                        </p:attrNameLst>
                                      </p:cBhvr>
                                      <p:tavLst>
                                        <p:tav tm="0" fmla="#ppt_w*sin(2.5*pi*$)">
                                          <p:val>
                                            <p:fltVal val="0"/>
                                          </p:val>
                                        </p:tav>
                                        <p:tav tm="100000">
                                          <p:val>
                                            <p:fltVal val="1"/>
                                          </p:val>
                                        </p:tav>
                                      </p:tavLst>
                                    </p:anim>
                                    <p:anim calcmode="lin" valueType="num">
                                      <p:cBhvr>
                                        <p:cTn id="50"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000"/>
                                        <p:tgtEl>
                                          <p:spTgt spid="18"/>
                                        </p:tgtEl>
                                      </p:cBhvr>
                                    </p:animEffect>
                                    <p:anim calcmode="lin" valueType="num">
                                      <p:cBhvr>
                                        <p:cTn id="61" dur="2000" fill="hold"/>
                                        <p:tgtEl>
                                          <p:spTgt spid="18"/>
                                        </p:tgtEl>
                                        <p:attrNameLst>
                                          <p:attrName>ppt_w</p:attrName>
                                        </p:attrNameLst>
                                      </p:cBhvr>
                                      <p:tavLst>
                                        <p:tav tm="0" fmla="#ppt_w*sin(2.5*pi*$)">
                                          <p:val>
                                            <p:fltVal val="0"/>
                                          </p:val>
                                        </p:tav>
                                        <p:tav tm="100000">
                                          <p:val>
                                            <p:fltVal val="1"/>
                                          </p:val>
                                        </p:tav>
                                      </p:tavLst>
                                    </p:anim>
                                    <p:anim calcmode="lin" valueType="num">
                                      <p:cBhvr>
                                        <p:cTn id="6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2000"/>
                                        <p:tgtEl>
                                          <p:spTgt spid="27"/>
                                        </p:tgtEl>
                                      </p:cBhvr>
                                    </p:animEffect>
                                    <p:anim calcmode="lin" valueType="num">
                                      <p:cBhvr>
                                        <p:cTn id="78" dur="2000" fill="hold"/>
                                        <p:tgtEl>
                                          <p:spTgt spid="27"/>
                                        </p:tgtEl>
                                        <p:attrNameLst>
                                          <p:attrName>ppt_w</p:attrName>
                                        </p:attrNameLst>
                                      </p:cBhvr>
                                      <p:tavLst>
                                        <p:tav tm="0" fmla="#ppt_w*sin(2.5*pi*$)">
                                          <p:val>
                                            <p:fltVal val="0"/>
                                          </p:val>
                                        </p:tav>
                                        <p:tav tm="100000">
                                          <p:val>
                                            <p:fltVal val="1"/>
                                          </p:val>
                                        </p:tav>
                                      </p:tavLst>
                                    </p:anim>
                                    <p:anim calcmode="lin" valueType="num">
                                      <p:cBhvr>
                                        <p:cTn id="79"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2000"/>
                                        <p:tgtEl>
                                          <p:spTgt spid="29"/>
                                        </p:tgtEl>
                                      </p:cBhvr>
                                    </p:animEffect>
                                    <p:anim calcmode="lin" valueType="num">
                                      <p:cBhvr>
                                        <p:cTn id="90" dur="2000" fill="hold"/>
                                        <p:tgtEl>
                                          <p:spTgt spid="29"/>
                                        </p:tgtEl>
                                        <p:attrNameLst>
                                          <p:attrName>ppt_w</p:attrName>
                                        </p:attrNameLst>
                                      </p:cBhvr>
                                      <p:tavLst>
                                        <p:tav tm="0" fmla="#ppt_w*sin(2.5*pi*$)">
                                          <p:val>
                                            <p:fltVal val="0"/>
                                          </p:val>
                                        </p:tav>
                                        <p:tav tm="100000">
                                          <p:val>
                                            <p:fltVal val="1"/>
                                          </p:val>
                                        </p:tav>
                                      </p:tavLst>
                                    </p:anim>
                                    <p:anim calcmode="lin" valueType="num">
                                      <p:cBhvr>
                                        <p:cTn id="9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par>
                                <p:cTn id="97" presetID="10" presetClass="entr" presetSubtype="0"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2000"/>
                                        <p:tgtEl>
                                          <p:spTgt spid="32"/>
                                        </p:tgtEl>
                                      </p:cBhvr>
                                    </p:animEffect>
                                    <p:anim calcmode="lin" valueType="num">
                                      <p:cBhvr>
                                        <p:cTn id="105" dur="2000" fill="hold"/>
                                        <p:tgtEl>
                                          <p:spTgt spid="32"/>
                                        </p:tgtEl>
                                        <p:attrNameLst>
                                          <p:attrName>ppt_w</p:attrName>
                                        </p:attrNameLst>
                                      </p:cBhvr>
                                      <p:tavLst>
                                        <p:tav tm="0" fmla="#ppt_w*sin(2.5*pi*$)">
                                          <p:val>
                                            <p:fltVal val="0"/>
                                          </p:val>
                                        </p:tav>
                                        <p:tav tm="100000">
                                          <p:val>
                                            <p:fltVal val="1"/>
                                          </p:val>
                                        </p:tav>
                                      </p:tavLst>
                                    </p:anim>
                                    <p:anim calcmode="lin" valueType="num">
                                      <p:cBhvr>
                                        <p:cTn id="106"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5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randombar(horizontal)">
                                      <p:cBhvr>
                                        <p:cTn id="1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2" grpId="0" animBg="1"/>
      <p:bldP spid="5" grpId="0" animBg="1"/>
      <p:bldP spid="25" grpId="0" animBg="1"/>
      <p:bldP spid="18" grpId="0" animBg="1"/>
      <p:bldP spid="26" grpId="0" animBg="1"/>
      <p:bldP spid="27" grpId="0" animBg="1"/>
      <p:bldP spid="29"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873583"/>
            <a:ext cx="2245178" cy="261610"/>
          </a:xfrm>
          <a:prstGeom prst="rect">
            <a:avLst/>
          </a:prstGeom>
          <a:noFill/>
          <a:ln w="3175">
            <a:noFill/>
          </a:ln>
        </p:spPr>
        <p:txBody>
          <a:bodyPr wrap="square" rtlCol="0">
            <a:spAutoFit/>
          </a:bodyPr>
          <a:lstStyle/>
          <a:p>
            <a:pPr algn="just"/>
            <a:r>
              <a:rPr lang="en-AU" sz="1100">
                <a:hlinkClick r:id="rId4"/>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740891A-070C-4AF3-B23F-6BC47A5B5189}"/>
              </a:ext>
            </a:extLst>
          </p:cNvPr>
          <p:cNvPicPr>
            <a:picLocks noChangeAspect="1"/>
          </p:cNvPicPr>
          <p:nvPr/>
        </p:nvPicPr>
        <p:blipFill>
          <a:blip r:embed="rId5"/>
          <a:stretch>
            <a:fillRect/>
          </a:stretch>
        </p:blipFill>
        <p:spPr>
          <a:xfrm>
            <a:off x="1004476" y="1578737"/>
            <a:ext cx="3551195" cy="1527641"/>
          </a:xfrm>
          <a:prstGeom prst="rect">
            <a:avLst/>
          </a:prstGeom>
          <a:ln w="3175">
            <a:solidFill>
              <a:schemeClr val="tx1"/>
            </a:solidFill>
          </a:ln>
        </p:spPr>
      </p:pic>
      <p:sp>
        <p:nvSpPr>
          <p:cNvPr id="13" name="Rectangle 12">
            <a:extLst>
              <a:ext uri="{FF2B5EF4-FFF2-40B4-BE49-F238E27FC236}">
                <a16:creationId xmlns:a16="http://schemas.microsoft.com/office/drawing/2014/main" id="{0FD5B366-A4AD-4DF5-A029-B8AD7523AB18}"/>
              </a:ext>
            </a:extLst>
          </p:cNvPr>
          <p:cNvSpPr/>
          <p:nvPr/>
        </p:nvSpPr>
        <p:spPr>
          <a:xfrm>
            <a:off x="2188028" y="2039121"/>
            <a:ext cx="375557" cy="14074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6860827F-7B05-41F6-BF83-3526E150F789}"/>
              </a:ext>
            </a:extLst>
          </p:cNvPr>
          <p:cNvPicPr>
            <a:picLocks noChangeAspect="1"/>
          </p:cNvPicPr>
          <p:nvPr/>
        </p:nvPicPr>
        <p:blipFill>
          <a:blip r:embed="rId6"/>
          <a:stretch>
            <a:fillRect/>
          </a:stretch>
        </p:blipFill>
        <p:spPr>
          <a:xfrm>
            <a:off x="1004478" y="1578737"/>
            <a:ext cx="4536211" cy="1530000"/>
          </a:xfrm>
          <a:prstGeom prst="rect">
            <a:avLst/>
          </a:prstGeom>
          <a:ln w="3175">
            <a:solidFill>
              <a:schemeClr val="tx1"/>
            </a:solidFill>
          </a:ln>
        </p:spPr>
      </p:pic>
      <p:sp>
        <p:nvSpPr>
          <p:cNvPr id="14" name="Rectangle 13">
            <a:extLst>
              <a:ext uri="{FF2B5EF4-FFF2-40B4-BE49-F238E27FC236}">
                <a16:creationId xmlns:a16="http://schemas.microsoft.com/office/drawing/2014/main" id="{2AE6C4D0-607F-44A4-86BC-B9A14C4E0D25}"/>
              </a:ext>
            </a:extLst>
          </p:cNvPr>
          <p:cNvSpPr/>
          <p:nvPr/>
        </p:nvSpPr>
        <p:spPr>
          <a:xfrm>
            <a:off x="1665514" y="2955472"/>
            <a:ext cx="1698172"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24816945-E445-4519-A4C8-1EACCD6C53A1}"/>
              </a:ext>
            </a:extLst>
          </p:cNvPr>
          <p:cNvPicPr>
            <a:picLocks noChangeAspect="1"/>
          </p:cNvPicPr>
          <p:nvPr/>
        </p:nvPicPr>
        <p:blipFill>
          <a:blip r:embed="rId7"/>
          <a:stretch>
            <a:fillRect/>
          </a:stretch>
        </p:blipFill>
        <p:spPr>
          <a:xfrm>
            <a:off x="5577551" y="1578737"/>
            <a:ext cx="3682092" cy="3180419"/>
          </a:xfrm>
          <a:prstGeom prst="rect">
            <a:avLst/>
          </a:prstGeom>
        </p:spPr>
      </p:pic>
      <p:sp>
        <p:nvSpPr>
          <p:cNvPr id="19" name="Rectangle 18">
            <a:extLst>
              <a:ext uri="{FF2B5EF4-FFF2-40B4-BE49-F238E27FC236}">
                <a16:creationId xmlns:a16="http://schemas.microsoft.com/office/drawing/2014/main" id="{939AC3CA-C056-450E-8228-0F27EFF2CAD1}"/>
              </a:ext>
            </a:extLst>
          </p:cNvPr>
          <p:cNvSpPr/>
          <p:nvPr/>
        </p:nvSpPr>
        <p:spPr>
          <a:xfrm>
            <a:off x="996312" y="1570573"/>
            <a:ext cx="4573075" cy="218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B569BD8B-4C9A-42CB-8169-23DEF37AF4C8}"/>
              </a:ext>
            </a:extLst>
          </p:cNvPr>
          <p:cNvPicPr>
            <a:picLocks noChangeAspect="1"/>
          </p:cNvPicPr>
          <p:nvPr/>
        </p:nvPicPr>
        <p:blipFill>
          <a:blip r:embed="rId8"/>
          <a:stretch>
            <a:fillRect/>
          </a:stretch>
        </p:blipFill>
        <p:spPr>
          <a:xfrm>
            <a:off x="996311" y="1570573"/>
            <a:ext cx="2806629" cy="4067047"/>
          </a:xfrm>
          <a:prstGeom prst="rect">
            <a:avLst/>
          </a:prstGeom>
          <a:ln w="3175">
            <a:solidFill>
              <a:schemeClr val="tx1"/>
            </a:solidFill>
          </a:ln>
        </p:spPr>
      </p:pic>
      <p:sp>
        <p:nvSpPr>
          <p:cNvPr id="20" name="Rectangle 19">
            <a:extLst>
              <a:ext uri="{FF2B5EF4-FFF2-40B4-BE49-F238E27FC236}">
                <a16:creationId xmlns:a16="http://schemas.microsoft.com/office/drawing/2014/main" id="{4403A619-97B4-444D-A60F-76FD7A7F7E66}"/>
              </a:ext>
            </a:extLst>
          </p:cNvPr>
          <p:cNvSpPr/>
          <p:nvPr/>
        </p:nvSpPr>
        <p:spPr>
          <a:xfrm>
            <a:off x="1673678" y="3104379"/>
            <a:ext cx="620486"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0DAE0272-101F-426F-A978-5DB55070FAE3}"/>
              </a:ext>
            </a:extLst>
          </p:cNvPr>
          <p:cNvPicPr>
            <a:picLocks noChangeAspect="1"/>
          </p:cNvPicPr>
          <p:nvPr/>
        </p:nvPicPr>
        <p:blipFill>
          <a:blip r:embed="rId9"/>
          <a:stretch>
            <a:fillRect/>
          </a:stretch>
        </p:blipFill>
        <p:spPr>
          <a:xfrm>
            <a:off x="5577550" y="1578737"/>
            <a:ext cx="3682091" cy="3256739"/>
          </a:xfrm>
          <a:prstGeom prst="rect">
            <a:avLst/>
          </a:prstGeom>
          <a:ln w="3175">
            <a:solidFill>
              <a:schemeClr val="tx1"/>
            </a:solidFill>
          </a:ln>
        </p:spPr>
      </p:pic>
    </p:spTree>
    <p:custDataLst>
      <p:tags r:id="rId1"/>
    </p:custDataLst>
    <p:extLst>
      <p:ext uri="{BB962C8B-B14F-4D97-AF65-F5344CB8AC3E}">
        <p14:creationId xmlns:p14="http://schemas.microsoft.com/office/powerpoint/2010/main" val="99045896"/>
      </p:ext>
    </p:extLst>
  </p:cSld>
  <p:clrMapOvr>
    <a:masterClrMapping/>
  </p:clrMapOvr>
  <mc:AlternateContent xmlns:mc="http://schemas.openxmlformats.org/markup-compatibility/2006" xmlns:p14="http://schemas.microsoft.com/office/powerpoint/2010/main">
    <mc:Choice Requires="p14">
      <p:transition spd="slow" p14:dur="2000" advTm="47375"/>
    </mc:Choice>
    <mc:Fallback xmlns="">
      <p:transition spd="slow" advTm="47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anim calcmode="lin" valueType="num">
                                      <p:cBhvr>
                                        <p:cTn id="18" dur="2000" fill="hold"/>
                                        <p:tgtEl>
                                          <p:spTgt spid="13"/>
                                        </p:tgtEl>
                                        <p:attrNameLst>
                                          <p:attrName>ppt_w</p:attrName>
                                        </p:attrNameLst>
                                      </p:cBhvr>
                                      <p:tavLst>
                                        <p:tav tm="0" fmla="#ppt_w*sin(2.5*pi*$)">
                                          <p:val>
                                            <p:fltVal val="0"/>
                                          </p:val>
                                        </p:tav>
                                        <p:tav tm="100000">
                                          <p:val>
                                            <p:fltVal val="1"/>
                                          </p:val>
                                        </p:tav>
                                      </p:tavLst>
                                    </p:anim>
                                    <p:anim calcmode="lin" valueType="num">
                                      <p:cBhvr>
                                        <p:cTn id="1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000"/>
                                        <p:tgtEl>
                                          <p:spTgt spid="20"/>
                                        </p:tgtEl>
                                      </p:cBhvr>
                                    </p:animEffect>
                                    <p:anim calcmode="lin" valueType="num">
                                      <p:cBhvr>
                                        <p:cTn id="47" dur="2000" fill="hold"/>
                                        <p:tgtEl>
                                          <p:spTgt spid="20"/>
                                        </p:tgtEl>
                                        <p:attrNameLst>
                                          <p:attrName>ppt_w</p:attrName>
                                        </p:attrNameLst>
                                      </p:cBhvr>
                                      <p:tavLst>
                                        <p:tav tm="0" fmla="#ppt_w*sin(2.5*pi*$)">
                                          <p:val>
                                            <p:fltVal val="0"/>
                                          </p:val>
                                        </p:tav>
                                        <p:tav tm="100000">
                                          <p:val>
                                            <p:fltVal val="1"/>
                                          </p:val>
                                        </p:tav>
                                      </p:tavLst>
                                    </p:anim>
                                    <p:anim calcmode="lin" valueType="num">
                                      <p:cBhvr>
                                        <p:cTn id="4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7202FA-A751-4A55-8CAA-FE2CBEBF602D}"/>
              </a:ext>
            </a:extLst>
          </p:cNvPr>
          <p:cNvPicPr>
            <a:picLocks noChangeAspect="1"/>
          </p:cNvPicPr>
          <p:nvPr/>
        </p:nvPicPr>
        <p:blipFill>
          <a:blip r:embed="rId4"/>
          <a:stretch>
            <a:fillRect/>
          </a:stretch>
        </p:blipFill>
        <p:spPr>
          <a:xfrm>
            <a:off x="922564" y="1970556"/>
            <a:ext cx="6327322" cy="1903591"/>
          </a:xfrm>
          <a:prstGeom prst="rect">
            <a:avLst/>
          </a:prstGeom>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Zoom around crosshair</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using an inbuilt “</a:t>
            </a:r>
            <a:r>
              <a:rPr lang="en-US" sz="1100" b="1">
                <a:latin typeface="Calibri" panose="020F0502020204030204" pitchFamily="34" charset="0"/>
                <a:cs typeface="Calibri" panose="020F0502020204030204" pitchFamily="34" charset="0"/>
              </a:rPr>
              <a:t>Bbox Finder”</a:t>
            </a:r>
            <a:r>
              <a:rPr lang="en-US" sz="1100">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776C7C21-C2F9-4559-A7E0-4F75524C6E47}"/>
              </a:ext>
            </a:extLst>
          </p:cNvPr>
          <p:cNvSpPr/>
          <p:nvPr/>
        </p:nvSpPr>
        <p:spPr>
          <a:xfrm>
            <a:off x="6668461" y="2498362"/>
            <a:ext cx="352680" cy="178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32387F54-6E12-4B25-91FF-AA5F7877B70B}"/>
              </a:ext>
            </a:extLst>
          </p:cNvPr>
          <p:cNvSpPr/>
          <p:nvPr/>
        </p:nvSpPr>
        <p:spPr>
          <a:xfrm>
            <a:off x="4272216" y="2239175"/>
            <a:ext cx="414767" cy="147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9B4F5DD2-0AD6-4704-8D40-51E3A2AC1118}"/>
              </a:ext>
            </a:extLst>
          </p:cNvPr>
          <p:cNvPicPr>
            <a:picLocks noChangeAspect="1"/>
          </p:cNvPicPr>
          <p:nvPr/>
        </p:nvPicPr>
        <p:blipFill>
          <a:blip r:embed="rId5"/>
          <a:stretch>
            <a:fillRect/>
          </a:stretch>
        </p:blipFill>
        <p:spPr>
          <a:xfrm>
            <a:off x="3895799" y="4163787"/>
            <a:ext cx="4596420" cy="1948260"/>
          </a:xfrm>
          <a:prstGeom prst="rect">
            <a:avLst/>
          </a:prstGeom>
          <a:ln w="3175">
            <a:solidFill>
              <a:schemeClr val="tx1"/>
            </a:solidFill>
          </a:ln>
        </p:spPr>
      </p:pic>
      <p:pic>
        <p:nvPicPr>
          <p:cNvPr id="7" name="Picture 6">
            <a:extLst>
              <a:ext uri="{FF2B5EF4-FFF2-40B4-BE49-F238E27FC236}">
                <a16:creationId xmlns:a16="http://schemas.microsoft.com/office/drawing/2014/main" id="{7511B2A7-D1EA-4F98-BA3C-71DDE38599EF}"/>
              </a:ext>
            </a:extLst>
          </p:cNvPr>
          <p:cNvPicPr>
            <a:picLocks noChangeAspect="1"/>
          </p:cNvPicPr>
          <p:nvPr/>
        </p:nvPicPr>
        <p:blipFill>
          <a:blip r:embed="rId6"/>
          <a:stretch>
            <a:fillRect/>
          </a:stretch>
        </p:blipFill>
        <p:spPr>
          <a:xfrm>
            <a:off x="3895799" y="4163787"/>
            <a:ext cx="4604965" cy="1932295"/>
          </a:xfrm>
          <a:prstGeom prst="rect">
            <a:avLst/>
          </a:prstGeom>
        </p:spPr>
      </p:pic>
      <p:sp>
        <p:nvSpPr>
          <p:cNvPr id="11" name="Rectangle 10">
            <a:extLst>
              <a:ext uri="{FF2B5EF4-FFF2-40B4-BE49-F238E27FC236}">
                <a16:creationId xmlns:a16="http://schemas.microsoft.com/office/drawing/2014/main" id="{14EB0417-23D4-4229-9F08-F25FC64004A3}"/>
              </a:ext>
            </a:extLst>
          </p:cNvPr>
          <p:cNvSpPr/>
          <p:nvPr/>
        </p:nvSpPr>
        <p:spPr>
          <a:xfrm>
            <a:off x="3933627" y="4666980"/>
            <a:ext cx="127014" cy="1270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C3C04614-79D8-4D41-ABF6-869C96F1BC4B}"/>
              </a:ext>
            </a:extLst>
          </p:cNvPr>
          <p:cNvPicPr>
            <a:picLocks noChangeAspect="1"/>
          </p:cNvPicPr>
          <p:nvPr/>
        </p:nvPicPr>
        <p:blipFill>
          <a:blip r:embed="rId7"/>
          <a:stretch>
            <a:fillRect/>
          </a:stretch>
        </p:blipFill>
        <p:spPr>
          <a:xfrm>
            <a:off x="3861583" y="3904949"/>
            <a:ext cx="4639181" cy="2338049"/>
          </a:xfrm>
          <a:prstGeom prst="rect">
            <a:avLst/>
          </a:prstGeom>
        </p:spPr>
      </p:pic>
      <p:sp>
        <p:nvSpPr>
          <p:cNvPr id="20" name="Rectangle 19">
            <a:extLst>
              <a:ext uri="{FF2B5EF4-FFF2-40B4-BE49-F238E27FC236}">
                <a16:creationId xmlns:a16="http://schemas.microsoft.com/office/drawing/2014/main" id="{3535570F-5563-41BC-A8E0-7BD3D852A553}"/>
              </a:ext>
            </a:extLst>
          </p:cNvPr>
          <p:cNvSpPr/>
          <p:nvPr/>
        </p:nvSpPr>
        <p:spPr>
          <a:xfrm>
            <a:off x="6931479" y="5362081"/>
            <a:ext cx="318407" cy="289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FA82D401-A5AA-4123-B694-93832EB6857C}"/>
              </a:ext>
            </a:extLst>
          </p:cNvPr>
          <p:cNvSpPr/>
          <p:nvPr/>
        </p:nvSpPr>
        <p:spPr>
          <a:xfrm>
            <a:off x="7028207" y="2497886"/>
            <a:ext cx="119403" cy="175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4FCE2D77-8750-4B5B-8D61-005ADAB3B248}"/>
              </a:ext>
            </a:extLst>
          </p:cNvPr>
          <p:cNvSpPr/>
          <p:nvPr/>
        </p:nvSpPr>
        <p:spPr>
          <a:xfrm>
            <a:off x="1022401" y="3643486"/>
            <a:ext cx="682832" cy="189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91DCEBA9-9DB7-4ACC-B3F6-A2383E4AEF59}"/>
              </a:ext>
            </a:extLst>
          </p:cNvPr>
          <p:cNvPicPr>
            <a:picLocks noChangeAspect="1"/>
          </p:cNvPicPr>
          <p:nvPr/>
        </p:nvPicPr>
        <p:blipFill>
          <a:blip r:embed="rId8"/>
          <a:stretch>
            <a:fillRect/>
          </a:stretch>
        </p:blipFill>
        <p:spPr>
          <a:xfrm>
            <a:off x="8834233" y="3904949"/>
            <a:ext cx="2793243" cy="2338048"/>
          </a:xfrm>
          <a:prstGeom prst="rect">
            <a:avLst/>
          </a:prstGeom>
        </p:spPr>
      </p:pic>
    </p:spTree>
    <p:custDataLst>
      <p:tags r:id="rId1"/>
    </p:custDataLst>
    <p:extLst>
      <p:ext uri="{BB962C8B-B14F-4D97-AF65-F5344CB8AC3E}">
        <p14:creationId xmlns:p14="http://schemas.microsoft.com/office/powerpoint/2010/main" val="3459608283"/>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anim calcmode="lin" valueType="num">
                                      <p:cBhvr>
                                        <p:cTn id="20" dur="2000" fill="hold"/>
                                        <p:tgtEl>
                                          <p:spTgt spid="15"/>
                                        </p:tgtEl>
                                        <p:attrNameLst>
                                          <p:attrName>ppt_w</p:attrName>
                                        </p:attrNameLst>
                                      </p:cBhvr>
                                      <p:tavLst>
                                        <p:tav tm="0" fmla="#ppt_w*sin(2.5*pi*$)">
                                          <p:val>
                                            <p:fltVal val="0"/>
                                          </p:val>
                                        </p:tav>
                                        <p:tav tm="100000">
                                          <p:val>
                                            <p:fltVal val="1"/>
                                          </p:val>
                                        </p:tav>
                                      </p:tavLst>
                                    </p:anim>
                                    <p:anim calcmode="lin" valueType="num">
                                      <p:cBhvr>
                                        <p:cTn id="2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anim calcmode="lin" valueType="num">
                                      <p:cBhvr>
                                        <p:cTn id="32" dur="2000" fill="hold"/>
                                        <p:tgtEl>
                                          <p:spTgt spid="11"/>
                                        </p:tgtEl>
                                        <p:attrNameLst>
                                          <p:attrName>ppt_w</p:attrName>
                                        </p:attrNameLst>
                                      </p:cBhvr>
                                      <p:tavLst>
                                        <p:tav tm="0" fmla="#ppt_w*sin(2.5*pi*$)">
                                          <p:val>
                                            <p:fltVal val="0"/>
                                          </p:val>
                                        </p:tav>
                                        <p:tav tm="100000">
                                          <p:val>
                                            <p:fltVal val="1"/>
                                          </p:val>
                                        </p:tav>
                                      </p:tavLst>
                                    </p:anim>
                                    <p:anim calcmode="lin" valueType="num">
                                      <p:cBhvr>
                                        <p:cTn id="33"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0"/>
                                        <p:tgtEl>
                                          <p:spTgt spid="20"/>
                                        </p:tgtEl>
                                      </p:cBhvr>
                                    </p:animEffect>
                                    <p:anim calcmode="lin" valueType="num">
                                      <p:cBhvr>
                                        <p:cTn id="44" dur="2000" fill="hold"/>
                                        <p:tgtEl>
                                          <p:spTgt spid="20"/>
                                        </p:tgtEl>
                                        <p:attrNameLst>
                                          <p:attrName>ppt_w</p:attrName>
                                        </p:attrNameLst>
                                      </p:cBhvr>
                                      <p:tavLst>
                                        <p:tav tm="0" fmla="#ppt_w*sin(2.5*pi*$)">
                                          <p:val>
                                            <p:fltVal val="0"/>
                                          </p:val>
                                        </p:tav>
                                        <p:tav tm="100000">
                                          <p:val>
                                            <p:fltVal val="1"/>
                                          </p:val>
                                        </p:tav>
                                      </p:tavLst>
                                    </p:anim>
                                    <p:anim calcmode="lin" valueType="num">
                                      <p:cBhvr>
                                        <p:cTn id="45"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000"/>
                                        <p:tgtEl>
                                          <p:spTgt spid="21"/>
                                        </p:tgtEl>
                                      </p:cBhvr>
                                    </p:animEffect>
                                    <p:anim calcmode="lin" valueType="num">
                                      <p:cBhvr>
                                        <p:cTn id="51" dur="2000" fill="hold"/>
                                        <p:tgtEl>
                                          <p:spTgt spid="21"/>
                                        </p:tgtEl>
                                        <p:attrNameLst>
                                          <p:attrName>ppt_w</p:attrName>
                                        </p:attrNameLst>
                                      </p:cBhvr>
                                      <p:tavLst>
                                        <p:tav tm="0" fmla="#ppt_w*sin(2.5*pi*$)">
                                          <p:val>
                                            <p:fltVal val="0"/>
                                          </p:val>
                                        </p:tav>
                                        <p:tav tm="100000">
                                          <p:val>
                                            <p:fltVal val="1"/>
                                          </p:val>
                                        </p:tav>
                                      </p:tavLst>
                                    </p:anim>
                                    <p:anim calcmode="lin" valueType="num">
                                      <p:cBhvr>
                                        <p:cTn id="52"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2000"/>
                                        <p:tgtEl>
                                          <p:spTgt spid="25"/>
                                        </p:tgtEl>
                                      </p:cBhvr>
                                    </p:animEffect>
                                    <p:anim calcmode="lin" valueType="num">
                                      <p:cBhvr>
                                        <p:cTn id="58" dur="2000" fill="hold"/>
                                        <p:tgtEl>
                                          <p:spTgt spid="25"/>
                                        </p:tgtEl>
                                        <p:attrNameLst>
                                          <p:attrName>ppt_w</p:attrName>
                                        </p:attrNameLst>
                                      </p:cBhvr>
                                      <p:tavLst>
                                        <p:tav tm="0" fmla="#ppt_w*sin(2.5*pi*$)">
                                          <p:val>
                                            <p:fltVal val="0"/>
                                          </p:val>
                                        </p:tav>
                                        <p:tav tm="100000">
                                          <p:val>
                                            <p:fltVal val="1"/>
                                          </p:val>
                                        </p:tav>
                                      </p:tavLst>
                                    </p:anim>
                                    <p:anim calcmode="lin" valueType="num">
                                      <p:cBhvr>
                                        <p:cTn id="5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randombar(horizontal)">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4" grpId="0" animBg="1"/>
      <p:bldP spid="11" grpId="0" animBg="1"/>
      <p:bldP spid="20" grpId="0" animBg="1"/>
      <p:bldP spid="21"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07B415-BB6A-4F48-A0D3-4588E29C2BE1}"/>
              </a:ext>
            </a:extLst>
          </p:cNvPr>
          <p:cNvPicPr>
            <a:picLocks noChangeAspect="1"/>
          </p:cNvPicPr>
          <p:nvPr/>
        </p:nvPicPr>
        <p:blipFill>
          <a:blip r:embed="rId4"/>
          <a:stretch>
            <a:fillRect/>
          </a:stretch>
        </p:blipFill>
        <p:spPr>
          <a:xfrm>
            <a:off x="4289801" y="3973657"/>
            <a:ext cx="3123809" cy="2152381"/>
          </a:xfrm>
          <a:prstGeom prst="rect">
            <a:avLst/>
          </a:prstGeom>
          <a:ln w="3175">
            <a:solidFill>
              <a:schemeClr val="tx1"/>
            </a:solidFill>
          </a:ln>
        </p:spPr>
      </p:pic>
      <p:pic>
        <p:nvPicPr>
          <p:cNvPr id="12" name="Picture 11">
            <a:extLst>
              <a:ext uri="{FF2B5EF4-FFF2-40B4-BE49-F238E27FC236}">
                <a16:creationId xmlns:a16="http://schemas.microsoft.com/office/drawing/2014/main" id="{10A0A53C-BA93-4E09-8C6E-0270D7E039CD}"/>
              </a:ext>
            </a:extLst>
          </p:cNvPr>
          <p:cNvPicPr>
            <a:picLocks noChangeAspect="1"/>
          </p:cNvPicPr>
          <p:nvPr/>
        </p:nvPicPr>
        <p:blipFill>
          <a:blip r:embed="rId5"/>
          <a:stretch>
            <a:fillRect/>
          </a:stretch>
        </p:blipFill>
        <p:spPr>
          <a:xfrm>
            <a:off x="922564" y="1948881"/>
            <a:ext cx="6495186" cy="1981987"/>
          </a:xfrm>
          <a:prstGeom prst="rect">
            <a:avLst/>
          </a:prstGeom>
          <a:ln w="3175">
            <a:solidFill>
              <a:schemeClr val="tx1"/>
            </a:solidFill>
          </a:ln>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44760" y="941082"/>
            <a:ext cx="4686411"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Zoom around crosshair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It is possible to zoom around a point to display details in high resolution.</a:t>
            </a:r>
          </a:p>
        </p:txBody>
      </p:sp>
      <p:sp>
        <p:nvSpPr>
          <p:cNvPr id="15" name="Rectangle 14">
            <a:extLst>
              <a:ext uri="{FF2B5EF4-FFF2-40B4-BE49-F238E27FC236}">
                <a16:creationId xmlns:a16="http://schemas.microsoft.com/office/drawing/2014/main" id="{776C7C21-C2F9-4559-A7E0-4F75524C6E47}"/>
              </a:ext>
            </a:extLst>
          </p:cNvPr>
          <p:cNvSpPr/>
          <p:nvPr/>
        </p:nvSpPr>
        <p:spPr>
          <a:xfrm>
            <a:off x="6812682" y="2498362"/>
            <a:ext cx="320618" cy="178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3535570F-5563-41BC-A8E0-7BD3D852A553}"/>
              </a:ext>
            </a:extLst>
          </p:cNvPr>
          <p:cNvSpPr/>
          <p:nvPr/>
        </p:nvSpPr>
        <p:spPr>
          <a:xfrm>
            <a:off x="6640116" y="5468892"/>
            <a:ext cx="217476" cy="217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FA82D401-A5AA-4123-B694-93832EB6857C}"/>
              </a:ext>
            </a:extLst>
          </p:cNvPr>
          <p:cNvSpPr/>
          <p:nvPr/>
        </p:nvSpPr>
        <p:spPr>
          <a:xfrm>
            <a:off x="7128090" y="2719836"/>
            <a:ext cx="158925" cy="1933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8EFBB4B1-99EE-44D2-94D9-323ABE45F81D}"/>
              </a:ext>
            </a:extLst>
          </p:cNvPr>
          <p:cNvPicPr>
            <a:picLocks noChangeAspect="1"/>
          </p:cNvPicPr>
          <p:nvPr/>
        </p:nvPicPr>
        <p:blipFill>
          <a:blip r:embed="rId6"/>
          <a:stretch>
            <a:fillRect/>
          </a:stretch>
        </p:blipFill>
        <p:spPr>
          <a:xfrm>
            <a:off x="7992973" y="3973657"/>
            <a:ext cx="2208354" cy="2152381"/>
          </a:xfrm>
          <a:prstGeom prst="rect">
            <a:avLst/>
          </a:prstGeom>
          <a:ln w="3175">
            <a:solidFill>
              <a:schemeClr val="tx1"/>
            </a:solidFill>
          </a:ln>
        </p:spPr>
      </p:pic>
      <p:pic>
        <p:nvPicPr>
          <p:cNvPr id="16" name="Picture 15">
            <a:extLst>
              <a:ext uri="{FF2B5EF4-FFF2-40B4-BE49-F238E27FC236}">
                <a16:creationId xmlns:a16="http://schemas.microsoft.com/office/drawing/2014/main" id="{124E4533-17C6-4DB8-9441-1B4549656DEA}"/>
              </a:ext>
            </a:extLst>
          </p:cNvPr>
          <p:cNvPicPr>
            <a:picLocks noChangeAspect="1"/>
          </p:cNvPicPr>
          <p:nvPr/>
        </p:nvPicPr>
        <p:blipFill>
          <a:blip r:embed="rId7"/>
          <a:stretch>
            <a:fillRect/>
          </a:stretch>
        </p:blipFill>
        <p:spPr>
          <a:xfrm>
            <a:off x="9787510" y="1113677"/>
            <a:ext cx="2236422" cy="2769370"/>
          </a:xfrm>
          <a:prstGeom prst="rect">
            <a:avLst/>
          </a:prstGeom>
        </p:spPr>
      </p:pic>
    </p:spTree>
    <p:custDataLst>
      <p:tags r:id="rId1"/>
    </p:custDataLst>
    <p:extLst>
      <p:ext uri="{BB962C8B-B14F-4D97-AF65-F5344CB8AC3E}">
        <p14:creationId xmlns:p14="http://schemas.microsoft.com/office/powerpoint/2010/main" val="2578551548"/>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000"/>
                                        <p:tgtEl>
                                          <p:spTgt spid="20"/>
                                        </p:tgtEl>
                                      </p:cBhvr>
                                    </p:animEffect>
                                    <p:anim calcmode="lin" valueType="num">
                                      <p:cBhvr>
                                        <p:cTn id="25" dur="2000" fill="hold"/>
                                        <p:tgtEl>
                                          <p:spTgt spid="20"/>
                                        </p:tgtEl>
                                        <p:attrNameLst>
                                          <p:attrName>ppt_w</p:attrName>
                                        </p:attrNameLst>
                                      </p:cBhvr>
                                      <p:tavLst>
                                        <p:tav tm="0" fmla="#ppt_w*sin(2.5*pi*$)">
                                          <p:val>
                                            <p:fltVal val="0"/>
                                          </p:val>
                                        </p:tav>
                                        <p:tav tm="100000">
                                          <p:val>
                                            <p:fltVal val="1"/>
                                          </p:val>
                                        </p:tav>
                                      </p:tavLst>
                                    </p:anim>
                                    <p:anim calcmode="lin" valueType="num">
                                      <p:cBhvr>
                                        <p:cTn id="26"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anim calcmode="lin" valueType="num">
                                      <p:cBhvr>
                                        <p:cTn id="32" dur="2000" fill="hold"/>
                                        <p:tgtEl>
                                          <p:spTgt spid="21"/>
                                        </p:tgtEl>
                                        <p:attrNameLst>
                                          <p:attrName>ppt_w</p:attrName>
                                        </p:attrNameLst>
                                      </p:cBhvr>
                                      <p:tavLst>
                                        <p:tav tm="0" fmla="#ppt_w*sin(2.5*pi*$)">
                                          <p:val>
                                            <p:fltVal val="0"/>
                                          </p:val>
                                        </p:tav>
                                        <p:tav tm="100000">
                                          <p:val>
                                            <p:fltVal val="1"/>
                                          </p:val>
                                        </p:tav>
                                      </p:tavLst>
                                    </p:anim>
                                    <p:anim calcmode="lin" valueType="num">
                                      <p:cBhvr>
                                        <p:cTn id="33"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randombar(horizontal)">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6fe8997-89cf-4850-ab50-e1158fdf779b@ausprd01">
            <a:extLst>
              <a:ext uri="{FF2B5EF4-FFF2-40B4-BE49-F238E27FC236}">
                <a16:creationId xmlns:a16="http://schemas.microsoft.com/office/drawing/2014/main" id="{A5828846-F37D-453A-B464-0552C1A41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018" y="2007277"/>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On Mobile - Zooming</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070886" y="941082"/>
            <a:ext cx="5634171"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On Mobile – Continent Level</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app works on smart mobiles. Require Google Earth App and VPN</a:t>
            </a:r>
          </a:p>
        </p:txBody>
      </p:sp>
      <p:sp>
        <p:nvSpPr>
          <p:cNvPr id="15" name="Rectangle 14">
            <a:extLst>
              <a:ext uri="{FF2B5EF4-FFF2-40B4-BE49-F238E27FC236}">
                <a16:creationId xmlns:a16="http://schemas.microsoft.com/office/drawing/2014/main" id="{776C7C21-C2F9-4559-A7E0-4F75524C6E47}"/>
              </a:ext>
            </a:extLst>
          </p:cNvPr>
          <p:cNvSpPr/>
          <p:nvPr/>
        </p:nvSpPr>
        <p:spPr>
          <a:xfrm>
            <a:off x="1329312" y="3187989"/>
            <a:ext cx="684000" cy="122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D1584346-49A4-4B65-A3E9-4B2C5F5B3333}"/>
              </a:ext>
            </a:extLst>
          </p:cNvPr>
          <p:cNvSpPr/>
          <p:nvPr/>
        </p:nvSpPr>
        <p:spPr>
          <a:xfrm>
            <a:off x="1559765" y="4492807"/>
            <a:ext cx="576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5" name="Picture 3" descr="38bd1ca9-1797-4957-8eba-0a3440af9d12@ausprd01">
            <a:extLst>
              <a:ext uri="{FF2B5EF4-FFF2-40B4-BE49-F238E27FC236}">
                <a16:creationId xmlns:a16="http://schemas.microsoft.com/office/drawing/2014/main" id="{F36CC0A7-9171-4497-9381-2786AC932B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018" y="2007277"/>
            <a:ext cx="1923118"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2378E6-698D-4038-91BF-D0565CCDF6C3}"/>
              </a:ext>
            </a:extLst>
          </p:cNvPr>
          <p:cNvSpPr/>
          <p:nvPr/>
        </p:nvSpPr>
        <p:spPr>
          <a:xfrm>
            <a:off x="1061357" y="4751614"/>
            <a:ext cx="1559379" cy="122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d0801fcc-3c21-48ed-ae39-fc53f824a296@ausprd01">
            <a:extLst>
              <a:ext uri="{FF2B5EF4-FFF2-40B4-BE49-F238E27FC236}">
                <a16:creationId xmlns:a16="http://schemas.microsoft.com/office/drawing/2014/main" id="{B3BC3223-22C8-4EF5-9FD6-950E38BB67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920" y="2007277"/>
            <a:ext cx="1923118" cy="34616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66BBD5-8E8D-4B5A-86C5-60DF8582DE62}"/>
              </a:ext>
            </a:extLst>
          </p:cNvPr>
          <p:cNvSpPr/>
          <p:nvPr/>
        </p:nvSpPr>
        <p:spPr>
          <a:xfrm>
            <a:off x="3347357" y="4476479"/>
            <a:ext cx="963386"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7" name="Picture 5" descr="9d353cba-974c-4852-85e3-b68b36f1cb3b@ausprd01">
            <a:extLst>
              <a:ext uri="{FF2B5EF4-FFF2-40B4-BE49-F238E27FC236}">
                <a16:creationId xmlns:a16="http://schemas.microsoft.com/office/drawing/2014/main" id="{EB293776-74BB-4ADF-938A-3D4C96B97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7821" y="2007277"/>
            <a:ext cx="1946183"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26528033"/>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anim calcmode="lin" valueType="num">
                                      <p:cBhvr>
                                        <p:cTn id="20" dur="2000" fill="hold"/>
                                        <p:tgtEl>
                                          <p:spTgt spid="17"/>
                                        </p:tgtEl>
                                        <p:attrNameLst>
                                          <p:attrName>ppt_w</p:attrName>
                                        </p:attrNameLst>
                                      </p:cBhvr>
                                      <p:tavLst>
                                        <p:tav tm="0" fmla="#ppt_w*sin(2.5*pi*$)">
                                          <p:val>
                                            <p:fltVal val="0"/>
                                          </p:val>
                                        </p:tav>
                                        <p:tav tm="100000">
                                          <p:val>
                                            <p:fltVal val="1"/>
                                          </p:val>
                                        </p:tav>
                                      </p:tavLst>
                                    </p:anim>
                                    <p:anim calcmode="lin" valueType="num">
                                      <p:cBhvr>
                                        <p:cTn id="21"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5"/>
                                        </p:tgtEl>
                                        <p:attrNameLst>
                                          <p:attrName>style.visibility</p:attrName>
                                        </p:attrNameLst>
                                      </p:cBhvr>
                                      <p:to>
                                        <p:strVal val="visible"/>
                                      </p:to>
                                    </p:set>
                                    <p:animEffect transition="in" filter="fade">
                                      <p:cBhvr>
                                        <p:cTn id="26" dur="500"/>
                                        <p:tgtEl>
                                          <p:spTgt spid="307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000"/>
                                        <p:tgtEl>
                                          <p:spTgt spid="2"/>
                                        </p:tgtEl>
                                      </p:cBhvr>
                                    </p:animEffect>
                                    <p:anim calcmode="lin" valueType="num">
                                      <p:cBhvr>
                                        <p:cTn id="32" dur="2000" fill="hold"/>
                                        <p:tgtEl>
                                          <p:spTgt spid="2"/>
                                        </p:tgtEl>
                                        <p:attrNameLst>
                                          <p:attrName>ppt_w</p:attrName>
                                        </p:attrNameLst>
                                      </p:cBhvr>
                                      <p:tavLst>
                                        <p:tav tm="0" fmla="#ppt_w*sin(2.5*pi*$)">
                                          <p:val>
                                            <p:fltVal val="0"/>
                                          </p:val>
                                        </p:tav>
                                        <p:tav tm="100000">
                                          <p:val>
                                            <p:fltVal val="1"/>
                                          </p:val>
                                        </p:tav>
                                      </p:tavLst>
                                    </p:anim>
                                    <p:anim calcmode="lin" valueType="num">
                                      <p:cBhvr>
                                        <p:cTn id="3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76"/>
                                        </p:tgtEl>
                                        <p:attrNameLst>
                                          <p:attrName>style.visibility</p:attrName>
                                        </p:attrNameLst>
                                      </p:cBhvr>
                                      <p:to>
                                        <p:strVal val="visible"/>
                                      </p:to>
                                    </p:set>
                                    <p:animEffect transition="in" filter="fade">
                                      <p:cBhvr>
                                        <p:cTn id="38" dur="500"/>
                                        <p:tgtEl>
                                          <p:spTgt spid="3076"/>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2000"/>
                                        <p:tgtEl>
                                          <p:spTgt spid="4"/>
                                        </p:tgtEl>
                                      </p:cBhvr>
                                    </p:animEffect>
                                    <p:anim calcmode="lin" valueType="num">
                                      <p:cBhvr>
                                        <p:cTn id="44" dur="2000" fill="hold"/>
                                        <p:tgtEl>
                                          <p:spTgt spid="4"/>
                                        </p:tgtEl>
                                        <p:attrNameLst>
                                          <p:attrName>ppt_w</p:attrName>
                                        </p:attrNameLst>
                                      </p:cBhvr>
                                      <p:tavLst>
                                        <p:tav tm="0" fmla="#ppt_w*sin(2.5*pi*$)">
                                          <p:val>
                                            <p:fltVal val="0"/>
                                          </p:val>
                                        </p:tav>
                                        <p:tav tm="100000">
                                          <p:val>
                                            <p:fltVal val="1"/>
                                          </p:val>
                                        </p:tav>
                                      </p:tavLst>
                                    </p:anim>
                                    <p:anim calcmode="lin" valueType="num">
                                      <p:cBhvr>
                                        <p:cTn id="45"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077"/>
                                        </p:tgtEl>
                                        <p:attrNameLst>
                                          <p:attrName>style.visibility</p:attrName>
                                        </p:attrNameLst>
                                      </p:cBhvr>
                                      <p:to>
                                        <p:strVal val="visible"/>
                                      </p:to>
                                    </p:set>
                                    <p:animEffect transition="in" filter="fade">
                                      <p:cBhvr>
                                        <p:cTn id="5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6fe8997-89cf-4850-ab50-e1158fdf779b@ausprd01">
            <a:extLst>
              <a:ext uri="{FF2B5EF4-FFF2-40B4-BE49-F238E27FC236}">
                <a16:creationId xmlns:a16="http://schemas.microsoft.com/office/drawing/2014/main" id="{A5828846-F37D-453A-B464-0552C1A41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018" y="2007277"/>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Setup VPN</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729080" y="941082"/>
            <a:ext cx="4317785"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On Mobile – Zooming</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app works on smart mobiles. Require Google Earth App and VPN</a:t>
            </a:r>
          </a:p>
        </p:txBody>
      </p:sp>
      <p:sp>
        <p:nvSpPr>
          <p:cNvPr id="15" name="Rectangle 14">
            <a:extLst>
              <a:ext uri="{FF2B5EF4-FFF2-40B4-BE49-F238E27FC236}">
                <a16:creationId xmlns:a16="http://schemas.microsoft.com/office/drawing/2014/main" id="{776C7C21-C2F9-4559-A7E0-4F75524C6E47}"/>
              </a:ext>
            </a:extLst>
          </p:cNvPr>
          <p:cNvSpPr/>
          <p:nvPr/>
        </p:nvSpPr>
        <p:spPr>
          <a:xfrm>
            <a:off x="2105872" y="3533641"/>
            <a:ext cx="239738" cy="237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d0801fcc-3c21-48ed-ae39-fc53f824a296@ausprd01">
            <a:extLst>
              <a:ext uri="{FF2B5EF4-FFF2-40B4-BE49-F238E27FC236}">
                <a16:creationId xmlns:a16="http://schemas.microsoft.com/office/drawing/2014/main" id="{B3BC3223-22C8-4EF5-9FD6-950E38BB67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352" y="2007277"/>
            <a:ext cx="1923118" cy="34616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66BBD5-8E8D-4B5A-86C5-60DF8582DE62}"/>
              </a:ext>
            </a:extLst>
          </p:cNvPr>
          <p:cNvSpPr/>
          <p:nvPr/>
        </p:nvSpPr>
        <p:spPr>
          <a:xfrm>
            <a:off x="5306789" y="4476479"/>
            <a:ext cx="963386"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8" name="Picture 2" descr="96d2837c-9e47-462d-b2b9-ed57c957beb1@ausprd01">
            <a:extLst>
              <a:ext uri="{FF2B5EF4-FFF2-40B4-BE49-F238E27FC236}">
                <a16:creationId xmlns:a16="http://schemas.microsoft.com/office/drawing/2014/main" id="{CCDED8D1-61B0-4332-937F-A9E418AE9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919" y="2007277"/>
            <a:ext cx="1923117"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99" name="Picture 3" descr="a6d53592-1e13-40e3-8292-abe4970bc9ca@ausprd01">
            <a:extLst>
              <a:ext uri="{FF2B5EF4-FFF2-40B4-BE49-F238E27FC236}">
                <a16:creationId xmlns:a16="http://schemas.microsoft.com/office/drawing/2014/main" id="{F8EDD9FD-A543-438B-A07F-490BAE868E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919" y="2007276"/>
            <a:ext cx="1923117" cy="346161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5ABAD4B-62BF-4112-AC0A-021D2B3CAE67}"/>
              </a:ext>
            </a:extLst>
          </p:cNvPr>
          <p:cNvSpPr/>
          <p:nvPr/>
        </p:nvSpPr>
        <p:spPr>
          <a:xfrm>
            <a:off x="3677503" y="3932011"/>
            <a:ext cx="156136" cy="128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6BE45947-2D83-4CD8-9CCF-747D3B75538A}"/>
              </a:ext>
            </a:extLst>
          </p:cNvPr>
          <p:cNvSpPr/>
          <p:nvPr/>
        </p:nvSpPr>
        <p:spPr>
          <a:xfrm>
            <a:off x="4131129" y="5135336"/>
            <a:ext cx="146957"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0" name="Picture 4" descr="9190285d-ffd6-4504-8f42-26c719543d8a@ausprd01">
            <a:extLst>
              <a:ext uri="{FF2B5EF4-FFF2-40B4-BE49-F238E27FC236}">
                <a16:creationId xmlns:a16="http://schemas.microsoft.com/office/drawing/2014/main" id="{59A9D029-B31F-4D46-A980-2B48A1C97E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918" y="2007273"/>
            <a:ext cx="1923117" cy="346161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F7B6261-3757-47EB-AF5A-1D53205ED50E}"/>
              </a:ext>
            </a:extLst>
          </p:cNvPr>
          <p:cNvSpPr/>
          <p:nvPr/>
        </p:nvSpPr>
        <p:spPr>
          <a:xfrm>
            <a:off x="3308322" y="5157582"/>
            <a:ext cx="973176" cy="142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900763a4-a168-42ea-8821-84c6d3f8c3dc@ausprd01">
            <a:extLst>
              <a:ext uri="{FF2B5EF4-FFF2-40B4-BE49-F238E27FC236}">
                <a16:creationId xmlns:a16="http://schemas.microsoft.com/office/drawing/2014/main" id="{E51A1043-AF4B-44BB-A44C-A70B826CD9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9787" y="2003193"/>
            <a:ext cx="1923116" cy="3461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A152602-40A5-472E-BA23-0B33D56954D6}"/>
              </a:ext>
            </a:extLst>
          </p:cNvPr>
          <p:cNvSpPr/>
          <p:nvPr/>
        </p:nvSpPr>
        <p:spPr>
          <a:xfrm>
            <a:off x="7829550" y="3322864"/>
            <a:ext cx="106136" cy="106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f6b5a588-5010-4e45-97a6-e85e5ca3792f@ausprd01">
            <a:extLst>
              <a:ext uri="{FF2B5EF4-FFF2-40B4-BE49-F238E27FC236}">
                <a16:creationId xmlns:a16="http://schemas.microsoft.com/office/drawing/2014/main" id="{68E51CBB-A593-4712-A950-6FA1A73AB5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9788" y="2003193"/>
            <a:ext cx="1923116" cy="3461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4" name="Picture 8" descr="6ccf9e6b-c1be-4371-8ed7-2eb362e2f0b8@ausprd01">
            <a:extLst>
              <a:ext uri="{FF2B5EF4-FFF2-40B4-BE49-F238E27FC236}">
                <a16:creationId xmlns:a16="http://schemas.microsoft.com/office/drawing/2014/main" id="{8BD88F11-CBBC-4499-8C0F-9FA39B4B0D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0918" y="2007273"/>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4228C89-72C7-4330-A820-7C8B87695506}"/>
              </a:ext>
            </a:extLst>
          </p:cNvPr>
          <p:cNvSpPr/>
          <p:nvPr/>
        </p:nvSpPr>
        <p:spPr>
          <a:xfrm>
            <a:off x="3984172" y="3821799"/>
            <a:ext cx="285750" cy="10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5A9F193-CE38-405D-A956-8D07D9D9C584}"/>
              </a:ext>
            </a:extLst>
          </p:cNvPr>
          <p:cNvSpPr/>
          <p:nvPr/>
        </p:nvSpPr>
        <p:spPr>
          <a:xfrm>
            <a:off x="4069686" y="3542632"/>
            <a:ext cx="239738" cy="237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5" name="Picture 9" descr="f0c46c36-cdaa-4254-9e85-3cff8a67458d@ausprd01">
            <a:extLst>
              <a:ext uri="{FF2B5EF4-FFF2-40B4-BE49-F238E27FC236}">
                <a16:creationId xmlns:a16="http://schemas.microsoft.com/office/drawing/2014/main" id="{973A155D-8543-42A7-9099-D95716D5E1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79014" y="2011357"/>
            <a:ext cx="1923120" cy="34616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BC2F3B0-31F1-43A6-9982-0F354D860EA9}"/>
              </a:ext>
            </a:extLst>
          </p:cNvPr>
          <p:cNvSpPr/>
          <p:nvPr/>
        </p:nvSpPr>
        <p:spPr>
          <a:xfrm>
            <a:off x="3053443" y="4855441"/>
            <a:ext cx="1510393" cy="11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21290939"/>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99"/>
                                        </p:tgtEl>
                                        <p:attrNameLst>
                                          <p:attrName>style.visibility</p:attrName>
                                        </p:attrNameLst>
                                      </p:cBhvr>
                                      <p:to>
                                        <p:strVal val="visible"/>
                                      </p:to>
                                    </p:set>
                                    <p:animEffect transition="in" filter="fade">
                                      <p:cBhvr>
                                        <p:cTn id="24" dur="500"/>
                                        <p:tgtEl>
                                          <p:spTgt spid="4099"/>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2000"/>
                                        <p:tgtEl>
                                          <p:spTgt spid="5"/>
                                        </p:tgtEl>
                                      </p:cBhvr>
                                    </p:animEffect>
                                    <p:anim calcmode="lin" valueType="num">
                                      <p:cBhvr>
                                        <p:cTn id="30" dur="2000" fill="hold"/>
                                        <p:tgtEl>
                                          <p:spTgt spid="5"/>
                                        </p:tgtEl>
                                        <p:attrNameLst>
                                          <p:attrName>ppt_w</p:attrName>
                                        </p:attrNameLst>
                                      </p:cBhvr>
                                      <p:tavLst>
                                        <p:tav tm="0" fmla="#ppt_w*sin(2.5*pi*$)">
                                          <p:val>
                                            <p:fltVal val="0"/>
                                          </p:val>
                                        </p:tav>
                                        <p:tav tm="100000">
                                          <p:val>
                                            <p:fltVal val="1"/>
                                          </p:val>
                                        </p:tav>
                                      </p:tavLst>
                                    </p:anim>
                                    <p:anim calcmode="lin" valueType="num">
                                      <p:cBhvr>
                                        <p:cTn id="31"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2000"/>
                                        <p:tgtEl>
                                          <p:spTgt spid="6"/>
                                        </p:tgtEl>
                                      </p:cBhvr>
                                    </p:animEffect>
                                    <p:anim calcmode="lin" valueType="num">
                                      <p:cBhvr>
                                        <p:cTn id="37" dur="2000" fill="hold"/>
                                        <p:tgtEl>
                                          <p:spTgt spid="6"/>
                                        </p:tgtEl>
                                        <p:attrNameLst>
                                          <p:attrName>ppt_w</p:attrName>
                                        </p:attrNameLst>
                                      </p:cBhvr>
                                      <p:tavLst>
                                        <p:tav tm="0" fmla="#ppt_w*sin(2.5*pi*$)">
                                          <p:val>
                                            <p:fltVal val="0"/>
                                          </p:val>
                                        </p:tav>
                                        <p:tav tm="100000">
                                          <p:val>
                                            <p:fltVal val="1"/>
                                          </p:val>
                                        </p:tav>
                                      </p:tavLst>
                                    </p:anim>
                                    <p:anim calcmode="lin" valueType="num">
                                      <p:cBhvr>
                                        <p:cTn id="38"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00"/>
                                        </p:tgtEl>
                                        <p:attrNameLst>
                                          <p:attrName>style.visibility</p:attrName>
                                        </p:attrNameLst>
                                      </p:cBhvr>
                                      <p:to>
                                        <p:strVal val="visible"/>
                                      </p:to>
                                    </p:set>
                                    <p:animEffect transition="in" filter="fade">
                                      <p:cBhvr>
                                        <p:cTn id="43" dur="500"/>
                                        <p:tgtEl>
                                          <p:spTgt spid="4100"/>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2000"/>
                                        <p:tgtEl>
                                          <p:spTgt spid="7"/>
                                        </p:tgtEl>
                                      </p:cBhvr>
                                    </p:animEffect>
                                    <p:anim calcmode="lin" valueType="num">
                                      <p:cBhvr>
                                        <p:cTn id="49" dur="2000" fill="hold"/>
                                        <p:tgtEl>
                                          <p:spTgt spid="7"/>
                                        </p:tgtEl>
                                        <p:attrNameLst>
                                          <p:attrName>ppt_w</p:attrName>
                                        </p:attrNameLst>
                                      </p:cBhvr>
                                      <p:tavLst>
                                        <p:tav tm="0" fmla="#ppt_w*sin(2.5*pi*$)">
                                          <p:val>
                                            <p:fltVal val="0"/>
                                          </p:val>
                                        </p:tav>
                                        <p:tav tm="100000">
                                          <p:val>
                                            <p:fltVal val="1"/>
                                          </p:val>
                                        </p:tav>
                                      </p:tavLst>
                                    </p:anim>
                                    <p:anim calcmode="lin" valueType="num">
                                      <p:cBhvr>
                                        <p:cTn id="50"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4"/>
                                        </p:tgtEl>
                                        <p:attrNameLst>
                                          <p:attrName>style.visibility</p:attrName>
                                        </p:attrNameLst>
                                      </p:cBhvr>
                                      <p:to>
                                        <p:strVal val="visible"/>
                                      </p:to>
                                    </p:set>
                                    <p:animEffect transition="in" filter="fade">
                                      <p:cBhvr>
                                        <p:cTn id="55" dur="500"/>
                                        <p:tgtEl>
                                          <p:spTgt spid="4104"/>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2000"/>
                                        <p:tgtEl>
                                          <p:spTgt spid="30"/>
                                        </p:tgtEl>
                                      </p:cBhvr>
                                    </p:animEffect>
                                    <p:anim calcmode="lin" valueType="num">
                                      <p:cBhvr>
                                        <p:cTn id="68" dur="2000" fill="hold"/>
                                        <p:tgtEl>
                                          <p:spTgt spid="30"/>
                                        </p:tgtEl>
                                        <p:attrNameLst>
                                          <p:attrName>ppt_w</p:attrName>
                                        </p:attrNameLst>
                                      </p:cBhvr>
                                      <p:tavLst>
                                        <p:tav tm="0" fmla="#ppt_w*sin(2.5*pi*$)">
                                          <p:val>
                                            <p:fltVal val="0"/>
                                          </p:val>
                                        </p:tav>
                                        <p:tav tm="100000">
                                          <p:val>
                                            <p:fltVal val="1"/>
                                          </p:val>
                                        </p:tav>
                                      </p:tavLst>
                                    </p:anim>
                                    <p:anim calcmode="lin" valueType="num">
                                      <p:cBhvr>
                                        <p:cTn id="6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05"/>
                                        </p:tgtEl>
                                        <p:attrNameLst>
                                          <p:attrName>style.visibility</p:attrName>
                                        </p:attrNameLst>
                                      </p:cBhvr>
                                      <p:to>
                                        <p:strVal val="visible"/>
                                      </p:to>
                                    </p:set>
                                    <p:animEffect transition="in" filter="fade">
                                      <p:cBhvr>
                                        <p:cTn id="74" dur="500"/>
                                        <p:tgtEl>
                                          <p:spTgt spid="4105"/>
                                        </p:tgtEl>
                                      </p:cBhvr>
                                    </p:animEffect>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2000"/>
                                        <p:tgtEl>
                                          <p:spTgt spid="16"/>
                                        </p:tgtEl>
                                      </p:cBhvr>
                                    </p:animEffect>
                                    <p:anim calcmode="lin" valueType="num">
                                      <p:cBhvr>
                                        <p:cTn id="80" dur="2000" fill="hold"/>
                                        <p:tgtEl>
                                          <p:spTgt spid="16"/>
                                        </p:tgtEl>
                                        <p:attrNameLst>
                                          <p:attrName>ppt_w</p:attrName>
                                        </p:attrNameLst>
                                      </p:cBhvr>
                                      <p:tavLst>
                                        <p:tav tm="0" fmla="#ppt_w*sin(2.5*pi*$)">
                                          <p:val>
                                            <p:fltVal val="0"/>
                                          </p:val>
                                        </p:tav>
                                        <p:tav tm="100000">
                                          <p:val>
                                            <p:fltVal val="1"/>
                                          </p:val>
                                        </p:tav>
                                      </p:tavLst>
                                    </p:anim>
                                    <p:anim calcmode="lin" valueType="num">
                                      <p:cBhvr>
                                        <p:cTn id="8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076"/>
                                        </p:tgtEl>
                                        <p:attrNameLst>
                                          <p:attrName>style.visibility</p:attrName>
                                        </p:attrNameLst>
                                      </p:cBhvr>
                                      <p:to>
                                        <p:strVal val="visible"/>
                                      </p:to>
                                    </p:set>
                                    <p:animEffect transition="in" filter="fade">
                                      <p:cBhvr>
                                        <p:cTn id="86" dur="500"/>
                                        <p:tgtEl>
                                          <p:spTgt spid="3076"/>
                                        </p:tgtEl>
                                      </p:cBhvr>
                                    </p:animEffect>
                                  </p:childTnLst>
                                </p:cTn>
                              </p:par>
                            </p:childTnLst>
                          </p:cTn>
                        </p:par>
                      </p:childTnLst>
                    </p:cTn>
                  </p:par>
                  <p:par>
                    <p:cTn id="87" fill="hold">
                      <p:stCondLst>
                        <p:cond delay="indefinite"/>
                      </p:stCondLst>
                      <p:childTnLst>
                        <p:par>
                          <p:cTn id="88" fill="hold">
                            <p:stCondLst>
                              <p:cond delay="0"/>
                            </p:stCondLst>
                            <p:childTnLst>
                              <p:par>
                                <p:cTn id="89" presetID="45" presetClass="entr" presetSubtype="0"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2000"/>
                                        <p:tgtEl>
                                          <p:spTgt spid="4"/>
                                        </p:tgtEl>
                                      </p:cBhvr>
                                    </p:animEffect>
                                    <p:anim calcmode="lin" valueType="num">
                                      <p:cBhvr>
                                        <p:cTn id="92" dur="2000" fill="hold"/>
                                        <p:tgtEl>
                                          <p:spTgt spid="4"/>
                                        </p:tgtEl>
                                        <p:attrNameLst>
                                          <p:attrName>ppt_w</p:attrName>
                                        </p:attrNameLst>
                                      </p:cBhvr>
                                      <p:tavLst>
                                        <p:tav tm="0" fmla="#ppt_w*sin(2.5*pi*$)">
                                          <p:val>
                                            <p:fltVal val="0"/>
                                          </p:val>
                                        </p:tav>
                                        <p:tav tm="100000">
                                          <p:val>
                                            <p:fltVal val="1"/>
                                          </p:val>
                                        </p:tav>
                                      </p:tavLst>
                                    </p:anim>
                                    <p:anim calcmode="lin" valueType="num">
                                      <p:cBhvr>
                                        <p:cTn id="93"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102"/>
                                        </p:tgtEl>
                                        <p:attrNameLst>
                                          <p:attrName>style.visibility</p:attrName>
                                        </p:attrNameLst>
                                      </p:cBhvr>
                                      <p:to>
                                        <p:strVal val="visible"/>
                                      </p:to>
                                    </p:set>
                                    <p:animEffect transition="in" filter="fade">
                                      <p:cBhvr>
                                        <p:cTn id="98" dur="500"/>
                                        <p:tgtEl>
                                          <p:spTgt spid="4102"/>
                                        </p:tgtEl>
                                      </p:cBhvr>
                                    </p:animEffect>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2000"/>
                                        <p:tgtEl>
                                          <p:spTgt spid="12"/>
                                        </p:tgtEl>
                                      </p:cBhvr>
                                    </p:animEffect>
                                    <p:anim calcmode="lin" valueType="num">
                                      <p:cBhvr>
                                        <p:cTn id="104" dur="2000" fill="hold"/>
                                        <p:tgtEl>
                                          <p:spTgt spid="12"/>
                                        </p:tgtEl>
                                        <p:attrNameLst>
                                          <p:attrName>ppt_w</p:attrName>
                                        </p:attrNameLst>
                                      </p:cBhvr>
                                      <p:tavLst>
                                        <p:tav tm="0" fmla="#ppt_w*sin(2.5*pi*$)">
                                          <p:val>
                                            <p:fltVal val="0"/>
                                          </p:val>
                                        </p:tav>
                                        <p:tav tm="100000">
                                          <p:val>
                                            <p:fltVal val="1"/>
                                          </p:val>
                                        </p:tav>
                                      </p:tavLst>
                                    </p:anim>
                                    <p:anim calcmode="lin" valueType="num">
                                      <p:cBhvr>
                                        <p:cTn id="105"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4103"/>
                                        </p:tgtEl>
                                        <p:attrNameLst>
                                          <p:attrName>style.visibility</p:attrName>
                                        </p:attrNameLst>
                                      </p:cBhvr>
                                      <p:to>
                                        <p:strVal val="visible"/>
                                      </p:to>
                                    </p:set>
                                    <p:animEffect transition="in" filter="fade">
                                      <p:cBhvr>
                                        <p:cTn id="110" dur="500"/>
                                        <p:tgtEl>
                                          <p:spTgt spid="4103"/>
                                        </p:tgtEl>
                                      </p:cBhvr>
                                    </p:animEffect>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animEffect transition="in" filter="randombar(horizontal)">
                                      <p:cBhvr>
                                        <p:cTn id="1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4" grpId="0" animBg="1"/>
      <p:bldP spid="5" grpId="0" animBg="1"/>
      <p:bldP spid="6" grpId="0" animBg="1"/>
      <p:bldP spid="7" grpId="0" animBg="1"/>
      <p:bldP spid="12" grpId="0" animBg="1"/>
      <p:bldP spid="14" grpId="0" animBg="1"/>
      <p:bldP spid="30"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 (Contd.)</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632716" y="941082"/>
            <a:ext cx="6510500"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 Mobile - 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use of GskyGE on mobiles, the VPN and Google Earth Apps must be installed.</a:t>
            </a:r>
            <a:endParaRPr lang="en-AU" sz="110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355001252"/>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randombar(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f5aa6807-0aa1-4f08-a8fd-04e820b0ddd2@ausprd01">
            <a:extLst>
              <a:ext uri="{FF2B5EF4-FFF2-40B4-BE49-F238E27FC236}">
                <a16:creationId xmlns:a16="http://schemas.microsoft.com/office/drawing/2014/main" id="{F6FC576B-2430-4B94-8BB0-0FE271EA8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120" y="1790834"/>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475544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GskyGE on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10363" y="941082"/>
            <a:ext cx="475521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Google Earth App</a:t>
            </a:r>
          </a:p>
        </p:txBody>
      </p:sp>
      <p:pic>
        <p:nvPicPr>
          <p:cNvPr id="5122" name="Picture 2" descr="46363125-6142-498f-bf4b-47a15db306f2@ausprd01">
            <a:extLst>
              <a:ext uri="{FF2B5EF4-FFF2-40B4-BE49-F238E27FC236}">
                <a16:creationId xmlns:a16="http://schemas.microsoft.com/office/drawing/2014/main" id="{AA62067F-36E6-4D2A-A274-AB5576229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957"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3FD0A94-EB71-4F2C-B028-04255B2C9427}"/>
              </a:ext>
            </a:extLst>
          </p:cNvPr>
          <p:cNvSpPr/>
          <p:nvPr/>
        </p:nvSpPr>
        <p:spPr>
          <a:xfrm>
            <a:off x="2012202" y="2350094"/>
            <a:ext cx="184067"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3" name="Picture 3" descr="b5f20d4f-6495-4905-95f7-16e609260ddb@ausprd01">
            <a:extLst>
              <a:ext uri="{FF2B5EF4-FFF2-40B4-BE49-F238E27FC236}">
                <a16:creationId xmlns:a16="http://schemas.microsoft.com/office/drawing/2014/main" id="{0B8F06A3-3B6F-4B33-BE25-4FB70D944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039"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74CA4D2-AE1A-43B2-A046-D5D4635B85B3}"/>
              </a:ext>
            </a:extLst>
          </p:cNvPr>
          <p:cNvSpPr/>
          <p:nvPr/>
        </p:nvSpPr>
        <p:spPr>
          <a:xfrm>
            <a:off x="3835537" y="2358639"/>
            <a:ext cx="434019"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4" name="Picture 4" descr="34153738-fcf1-4c41-aacb-15d9c0c0e2ba@ausprd01">
            <a:extLst>
              <a:ext uri="{FF2B5EF4-FFF2-40B4-BE49-F238E27FC236}">
                <a16:creationId xmlns:a16="http://schemas.microsoft.com/office/drawing/2014/main" id="{0712FBB0-941B-48CE-8200-B11AFADEC4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120"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96174591"/>
      </p:ext>
    </p:extLst>
  </p:cSld>
  <p:clrMapOvr>
    <a:masterClrMapping/>
  </p:clrMapOvr>
  <mc:AlternateContent xmlns:mc="http://schemas.openxmlformats.org/markup-compatibility/2006" xmlns:p14="http://schemas.microsoft.com/office/powerpoint/2010/main">
    <mc:Choice Requires="p14">
      <p:transition spd="slow" p14:dur="2000" advTm="19871"/>
    </mc:Choice>
    <mc:Fallback xmlns="">
      <p:transition spd="slow" advTm="19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fade">
                                      <p:cBhvr>
                                        <p:cTn id="19" dur="500"/>
                                        <p:tgtEl>
                                          <p:spTgt spid="51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000"/>
                                        <p:tgtEl>
                                          <p:spTgt spid="26"/>
                                        </p:tgtEl>
                                      </p:cBhvr>
                                    </p:animEffect>
                                    <p:anim calcmode="lin" valueType="num">
                                      <p:cBhvr>
                                        <p:cTn id="25" dur="2000" fill="hold"/>
                                        <p:tgtEl>
                                          <p:spTgt spid="26"/>
                                        </p:tgtEl>
                                        <p:attrNameLst>
                                          <p:attrName>ppt_w</p:attrName>
                                        </p:attrNameLst>
                                      </p:cBhvr>
                                      <p:tavLst>
                                        <p:tav tm="0" fmla="#ppt_w*sin(2.5*pi*$)">
                                          <p:val>
                                            <p:fltVal val="0"/>
                                          </p:val>
                                        </p:tav>
                                        <p:tav tm="100000">
                                          <p:val>
                                            <p:fltVal val="1"/>
                                          </p:val>
                                        </p:tav>
                                      </p:tavLst>
                                    </p:anim>
                                    <p:anim calcmode="lin" valueType="num">
                                      <p:cBhvr>
                                        <p:cTn id="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Effect transition="in" filter="fade">
                                      <p:cBhvr>
                                        <p:cTn id="31" dur="500"/>
                                        <p:tgtEl>
                                          <p:spTgt spid="51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24"/>
                                        </p:tgtEl>
                                        <p:attrNameLst>
                                          <p:attrName>style.visibility</p:attrName>
                                        </p:attrNameLst>
                                      </p:cBhvr>
                                      <p:to>
                                        <p:strVal val="visible"/>
                                      </p:to>
                                    </p:set>
                                    <p:animEffect transition="in" filter="fade">
                                      <p:cBhvr>
                                        <p:cTn id="36" dur="500"/>
                                        <p:tgtEl>
                                          <p:spTgt spid="512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horizont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F9A1D9-0E09-4A2B-A28D-3F553DCDA0DD}"/>
              </a:ext>
            </a:extLst>
          </p:cNvPr>
          <p:cNvPicPr>
            <a:picLocks noChangeAspect="1"/>
          </p:cNvPicPr>
          <p:nvPr/>
        </p:nvPicPr>
        <p:blipFill>
          <a:blip r:embed="rId3"/>
          <a:stretch>
            <a:fillRect/>
          </a:stretch>
        </p:blipFill>
        <p:spPr>
          <a:xfrm>
            <a:off x="6750528" y="1050712"/>
            <a:ext cx="2293433" cy="1713737"/>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769441"/>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4"/>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5"/>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While there are many new features, it lacks some that are in GE. Of these, the main missing item is a WMS facility. Unlike GE which can take a WMS server URL (e.g. GSKY server) and display the layers, GEWeb lacks this feature. It uses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 static images. </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166563"/>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But it is browser-dependent</a:t>
            </a:r>
            <a:r>
              <a:rPr lang="en-US" sz="1100">
                <a:solidFill>
                  <a:srgbClr val="333333"/>
                </a:solidFill>
                <a:latin typeface="Calibri" panose="020F0502020204030204" pitchFamily="34" charset="0"/>
                <a:cs typeface="Calibri" panose="020F0502020204030204" pitchFamily="34" charset="0"/>
              </a:rPr>
              <a:t> </a:t>
            </a:r>
            <a:r>
              <a:rPr lang="en-US" sz="1100" b="0" i="0">
                <a:solidFill>
                  <a:srgbClr val="333333"/>
                </a:solidFill>
                <a:effectLst/>
                <a:latin typeface="Calibri" panose="020F0502020204030204" pitchFamily="34" charset="0"/>
                <a:cs typeface="Calibri" panose="020F0502020204030204" pitchFamily="34" charset="0"/>
              </a:rPr>
              <a:t>and currently works only in Google Chrome</a:t>
            </a:r>
            <a:r>
              <a:rPr lang="en-US" sz="1100">
                <a:solidFill>
                  <a:srgbClr val="333333"/>
                </a:solidFill>
                <a:latin typeface="Calibri" panose="020F0502020204030204" pitchFamily="34" charset="0"/>
                <a:cs typeface="Calibri" panose="020F0502020204030204" pitchFamily="34" charset="0"/>
              </a:rPr>
              <a:t>. There is a mobile app as well.</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712779"/>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no way, as yet, to add this by us. Hence, only the latest time slice can be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2-10 are for developers. Slides 11-19 form the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28272"/>
            <a:ext cx="5853793" cy="1277273"/>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speedup the display, the layers are pre-fetched as PNG images and saved on disk. These images are sent as “tiles” to GEWeb to construct the layers. The low resolution tiles, as 3x3 degrees, are generated for the entire continent for all layers and dates. It is a one-off process that took around 60 hours and used up 14GB of disk space.</a:t>
            </a:r>
          </a:p>
          <a:p>
            <a:pPr algn="just"/>
            <a:endParaRPr lang="en-US" sz="1100" i="1">
              <a:solidFill>
                <a:srgbClr val="333333"/>
              </a:solidFill>
              <a:latin typeface="Calibri" panose="020F0502020204030204" pitchFamily="34" charset="0"/>
              <a:cs typeface="Calibri" panose="020F0502020204030204" pitchFamily="34" charset="0"/>
            </a:endParaRPr>
          </a:p>
          <a:p>
            <a:pPr algn="just"/>
            <a:r>
              <a:rPr lang="en-US" sz="1100">
                <a:solidFill>
                  <a:srgbClr val="333333"/>
                </a:solidFill>
                <a:latin typeface="Calibri" panose="020F0502020204030204" pitchFamily="34" charset="0"/>
                <a:cs typeface="Calibri" panose="020F0502020204030204" pitchFamily="34" charset="0"/>
              </a:rPr>
              <a:t>For high resolution images the calls are made on request, but the tiles are still saved as PNG and sent as static images.</a:t>
            </a:r>
            <a:endParaRPr lang="en-AU" sz="11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4837BC1-A9A0-478B-AAFA-D86F0427ED68}"/>
              </a:ext>
            </a:extLst>
          </p:cNvPr>
          <p:cNvSpPr txBox="1"/>
          <p:nvPr/>
        </p:nvSpPr>
        <p:spPr>
          <a:xfrm>
            <a:off x="6751734" y="2539783"/>
            <a:ext cx="1296503" cy="154435"/>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43EBACA4-84A2-4049-A40F-E3C5267B93DC}"/>
              </a:ext>
            </a:extLst>
          </p:cNvPr>
          <p:cNvSpPr txBox="1"/>
          <p:nvPr/>
        </p:nvSpPr>
        <p:spPr>
          <a:xfrm>
            <a:off x="979713" y="5228590"/>
            <a:ext cx="621584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to cover more regions. It will continue to show the same image resized to suit. </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5E9516-1069-4454-9F94-B02509D1B243}"/>
              </a:ext>
            </a:extLst>
          </p:cNvPr>
          <p:cNvSpPr txBox="1"/>
          <p:nvPr/>
        </p:nvSpPr>
        <p:spPr>
          <a:xfrm>
            <a:off x="894254" y="4851651"/>
            <a:ext cx="5853793" cy="261610"/>
          </a:xfrm>
          <a:prstGeom prst="rect">
            <a:avLst/>
          </a:prstGeom>
          <a:noFill/>
          <a:ln w="3175">
            <a:noFill/>
          </a:ln>
        </p:spPr>
        <p:txBody>
          <a:bodyPr wrap="square" rtlCol="0">
            <a:spAutoFit/>
          </a:bodyPr>
          <a:lstStyle/>
          <a:p>
            <a:r>
              <a:rPr lang="en-US" sz="1100" b="1">
                <a:latin typeface="Calibri" panose="020F0502020204030204" pitchFamily="34" charset="0"/>
                <a:cs typeface="Calibri" panose="020F0502020204030204" pitchFamily="34" charset="0"/>
              </a:rPr>
              <a:t>This tutorial is about GEWeb for </a:t>
            </a:r>
            <a:r>
              <a:rPr lang="en-US" sz="1100" b="1">
                <a:solidFill>
                  <a:srgbClr val="C00000"/>
                </a:solidFill>
                <a:latin typeface="Calibri" panose="020F0502020204030204" pitchFamily="34" charset="0"/>
                <a:cs typeface="Calibri" panose="020F0502020204030204" pitchFamily="34" charset="0"/>
              </a:rPr>
              <a:t>DEA</a:t>
            </a:r>
            <a:r>
              <a:rPr lang="en-US" sz="1100" b="1">
                <a:latin typeface="Calibri" panose="020F0502020204030204" pitchFamily="34" charset="0"/>
                <a:cs typeface="Calibri" panose="020F0502020204030204" pitchFamily="34" charset="0"/>
              </a:rPr>
              <a:t> and describes its use on Chrome and mobiles.</a:t>
            </a:r>
            <a:endParaRPr lang="en-AU" sz="1100" b="1">
              <a:latin typeface="Calibri" panose="020F0502020204030204" pitchFamily="34" charset="0"/>
              <a:cs typeface="Calibri" panose="020F0502020204030204" pitchFamily="34" charset="0"/>
            </a:endParaRPr>
          </a:p>
        </p:txBody>
      </p:sp>
      <p:pic>
        <p:nvPicPr>
          <p:cNvPr id="1026" name="Picture 2" descr="117b2b15-1fc1-42cf-b904-50c1e75a14d5@ausprd01">
            <a:extLst>
              <a:ext uri="{FF2B5EF4-FFF2-40B4-BE49-F238E27FC236}">
                <a16:creationId xmlns:a16="http://schemas.microsoft.com/office/drawing/2014/main" id="{D10BF79B-8307-42A8-831A-066B25648A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6720" y="1049247"/>
            <a:ext cx="952077" cy="171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92BE58F0-0989-42E2-9558-62A685B6E04A}"/>
              </a:ext>
            </a:extLst>
          </p:cNvPr>
          <p:cNvSpPr txBox="1"/>
          <p:nvPr/>
        </p:nvSpPr>
        <p:spPr>
          <a:xfrm>
            <a:off x="9044098" y="2293929"/>
            <a:ext cx="1458684" cy="215444"/>
          </a:xfrm>
          <a:prstGeom prst="rect">
            <a:avLst/>
          </a:prstGeom>
          <a:noFill/>
          <a:ln w="3175">
            <a:noFill/>
          </a:ln>
        </p:spPr>
        <p:txBody>
          <a:bodyPr wrap="square" rtlCol="0">
            <a:spAutoFit/>
          </a:bodyPr>
          <a:lstStyle/>
          <a:p>
            <a:pPr algn="just"/>
            <a:r>
              <a:rPr lang="en-US" sz="800" b="1">
                <a:solidFill>
                  <a:schemeClr val="bg1"/>
                </a:solidFill>
                <a:latin typeface="Calibri" panose="020F0502020204030204" pitchFamily="34" charset="0"/>
                <a:cs typeface="Calibri" panose="020F0502020204030204" pitchFamily="34" charset="0"/>
              </a:rPr>
              <a:t>Google Earth Mobile</a:t>
            </a:r>
            <a:endParaRPr lang="en-AU" sz="800" b="1">
              <a:solidFill>
                <a:schemeClr val="bg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50734"/>
    </mc:Choice>
    <mc:Fallback xmlns="">
      <p:transition spd="slow" advTm="50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471"/>
    </mc:Choice>
    <mc:Fallback xmlns="">
      <p:transition spd="slow" advTm="547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 the Web App</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4032000"/>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&lt;name&gt;sentinel2_nbart_daily&lt;/name&gt;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4031873"/>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&lt;name&gt;sentinel2_nbart_daily&lt;/name&gt;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a:t>
            </a:r>
          </a:p>
          <a:p>
            <a:pPr lvl="2" algn="just"/>
            <a:r>
              <a:rPr lang="en-AU" sz="900" i="1">
                <a:latin typeface="Calibri" panose="020F0502020204030204" pitchFamily="34" charset="0"/>
                <a:cs typeface="Calibri" panose="020F0502020204030204" pitchFamily="34" charset="0"/>
              </a:rPr>
              <a:t> http://130.56.242.19/GEWeb/DEA_Layers/sentinel2_nbart_daily/2015-07-12/0.1/128.8_-25.8_128.9_-25.7_2015-07-12_0.1.png</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a:p>
            <a:pPr algn="just"/>
            <a:endParaRPr lang="en-US" sz="900" i="1">
              <a:latin typeface="Calibri" panose="020F0502020204030204" pitchFamily="34" charset="0"/>
              <a:cs typeface="Calibri" panose="020F0502020204030204" pitchFamily="34" charset="0"/>
            </a:endParaRPr>
          </a:p>
          <a:p>
            <a:pPr algn="just"/>
            <a:endParaRPr lang="en-US" sz="900" i="1">
              <a:latin typeface="Calibri" panose="020F0502020204030204" pitchFamily="34" charset="0"/>
              <a:cs typeface="Calibri" panose="020F0502020204030204" pitchFamily="34" charset="0"/>
            </a:endParaRPr>
          </a:p>
          <a:p>
            <a:pPr algn="just"/>
            <a:endParaRPr lang="en-US" sz="900" i="1">
              <a:latin typeface="Calibri" panose="020F0502020204030204" pitchFamily="34" charset="0"/>
              <a:cs typeface="Calibri" panose="020F0502020204030204" pitchFamily="34" charset="0"/>
            </a:endParaRPr>
          </a:p>
          <a:p>
            <a:pPr algn="just"/>
            <a:endParaRPr lang="en-AU" sz="90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9160"/>
    </mc:Choice>
    <mc:Fallback xmlns="">
      <p:transition spd="slow" advTm="29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 or Mobile.</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select only one date per KML.</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change the Lat/Lon coordinates of a bounding box.</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inbuilt “BBox Finder” to find the values for any area.</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Or, use the crosshair to zoom around it.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This KML is opened in GE Web and GE Mobile.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 the Web App</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875103"/>
            <a:ext cx="4825093" cy="72327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algn="just"/>
            <a:r>
              <a:rPr lang="en-US" sz="1000" b="1">
                <a:latin typeface="Calibri" panose="020F0502020204030204" pitchFamily="34" charset="0"/>
                <a:cs typeface="Calibri" panose="020F0502020204030204" pitchFamily="34" charset="0"/>
              </a:rPr>
              <a:t>Displaying on Google Earth</a:t>
            </a:r>
            <a:r>
              <a:rPr lang="en-US" sz="1000">
                <a:latin typeface="Calibri" panose="020F0502020204030204" pitchFamily="34" charset="0"/>
                <a:cs typeface="Calibri" panose="020F0502020204030204" pitchFamily="34" charset="0"/>
              </a:rPr>
              <a:t> </a:t>
            </a:r>
            <a:r>
              <a:rPr lang="en-US" sz="1000" b="1">
                <a:latin typeface="Calibri" panose="020F0502020204030204" pitchFamily="34" charset="0"/>
                <a:cs typeface="Calibri" panose="020F0502020204030204" pitchFamily="34" charset="0"/>
              </a:rPr>
              <a:t>Mobile: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Click “Open in Google Earth”</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83044" y="3154917"/>
            <a:ext cx="6680691"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 google_earth.cgi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83044" y="4633901"/>
            <a:ext cx="6680691" cy="95410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NOTES</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are hard coded in the page. This includes Australia as a whole and each state separately. The user can specify any other region by finding its bounding box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Choosing the entire continent at high resolution will time out. Even at state levels it will require too many calls to the GSKY server. </a:t>
            </a: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6" y="925391"/>
            <a:ext cx="2767694" cy="246221"/>
          </a:xfrm>
          <a:prstGeom prst="rect">
            <a:avLst/>
          </a:prstGeom>
          <a:noFill/>
          <a:ln w="3175">
            <a:noFill/>
          </a:ln>
        </p:spPr>
        <p:txBody>
          <a:bodyPr wrap="square" rtlCol="0">
            <a:spAutoFit/>
          </a:bodyPr>
          <a:lstStyle/>
          <a:p>
            <a:pPr algn="just"/>
            <a:r>
              <a:rPr lang="en-AU" sz="1000">
                <a:hlinkClick r:id="rId4"/>
              </a:rPr>
              <a:t>http://130.56.242.19/geoglam.html</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5F75F9-C583-4524-A64F-C5728CECB4D0}"/>
              </a:ext>
            </a:extLst>
          </p:cNvPr>
          <p:cNvPicPr>
            <a:picLocks noChangeAspect="1"/>
          </p:cNvPicPr>
          <p:nvPr/>
        </p:nvPicPr>
        <p:blipFill>
          <a:blip r:embed="rId5"/>
          <a:stretch>
            <a:fillRect/>
          </a:stretch>
        </p:blipFill>
        <p:spPr>
          <a:xfrm>
            <a:off x="5391590" y="1158786"/>
            <a:ext cx="6680690" cy="704965"/>
          </a:xfrm>
          <a:prstGeom prst="rect">
            <a:avLst/>
          </a:prstGeom>
          <a:ln w="3175">
            <a:solidFill>
              <a:schemeClr val="accent1"/>
            </a:solidFill>
          </a:ln>
        </p:spPr>
      </p:pic>
      <p:pic>
        <p:nvPicPr>
          <p:cNvPr id="6" name="Picture 5">
            <a:extLst>
              <a:ext uri="{FF2B5EF4-FFF2-40B4-BE49-F238E27FC236}">
                <a16:creationId xmlns:a16="http://schemas.microsoft.com/office/drawing/2014/main" id="{A178A9D6-718A-49D9-BEAA-589DC39E5BCD}"/>
              </a:ext>
            </a:extLst>
          </p:cNvPr>
          <p:cNvPicPr>
            <a:picLocks noChangeAspect="1"/>
          </p:cNvPicPr>
          <p:nvPr/>
        </p:nvPicPr>
        <p:blipFill>
          <a:blip r:embed="rId6"/>
          <a:stretch>
            <a:fillRect/>
          </a:stretch>
        </p:blipFill>
        <p:spPr>
          <a:xfrm>
            <a:off x="5391590" y="1869638"/>
            <a:ext cx="4171154" cy="1258451"/>
          </a:xfrm>
          <a:prstGeom prst="rect">
            <a:avLst/>
          </a:prstGeom>
          <a:ln w="3175">
            <a:solidFill>
              <a:schemeClr val="tx1"/>
            </a:solidFill>
          </a:ln>
        </p:spPr>
      </p:pic>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43575"/>
    </mc:Choice>
    <mc:Fallback xmlns="">
      <p:transition spd="slow" advTm="435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Hints and Tips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You must also create or copy the tiles to the same web server. See slide 9 for creation of tiles in: /local/GEWeb/DEA_Layers</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http://130.56.242.19/dea.html</a:t>
            </a:r>
            <a:r>
              <a:rPr lang="en-AU" sz="1100"/>
              <a:t> </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the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SSH tunneling. </a:t>
            </a:r>
          </a:p>
          <a:p>
            <a:pPr algn="just"/>
            <a:endParaRPr lang="en-AU" sz="1100">
              <a:latin typeface="Calibri" panose="020F0502020204030204" pitchFamily="34" charset="0"/>
              <a:cs typeface="Calibri" panose="020F0502020204030204" pitchFamily="34" charset="0"/>
            </a:endParaRPr>
          </a:p>
          <a:p>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22270"/>
    </mc:Choice>
    <mc:Fallback xmlns="">
      <p:transition spd="slow" advTm="222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452388" y="1203158"/>
            <a:ext cx="11011301" cy="2339102"/>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GSKY version that is compatible with GE and GEWeb resides on a VM behind the NCI firewall. It will work only if you have a VPN connection to the NCI network.</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WorldWind, etc. In this document we explain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use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Mobile is by far the only mobile app that can display GSKY layers, if you have a VPN connection on the mobile. </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815608"/>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 but only on the device where it was saved.</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Too many layers open at the same time may result in a crash of the app. This is due to the high RAM usage by Chrome.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 (Contd.)</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5519889" cy="432426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BACKGROUND</a:t>
            </a:r>
          </a:p>
          <a:p>
            <a:pPr algn="just"/>
            <a:r>
              <a:rPr lang="en-US" sz="1100">
                <a:latin typeface="Calibri" panose="020F0502020204030204" pitchFamily="34" charset="0"/>
                <a:cs typeface="Calibri" panose="020F0502020204030204" pitchFamily="34" charset="0"/>
              </a:rPr>
              <a:t>Google Earth Web (“GEWeb “) does not have a WMS facility and hence it cannot behave like TerriaMap or any other client, including Google Earth Desktop, to send multiple calls to the GSKY server as “Service=WMS&amp;Request=GetMap”. The clients that have WMS facility will construct these requests by using the BBox values corresponding to the visible part of the map (the “canvas”) and send them as web requests. The GSKY server, which listens on port 80 or 8080, fulfills these requests and sends back an image of a small area (“tile”) corresponding to the BBox. The client receives these images and displays them over the map area represented by the Bbox.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GEWeb cannot do the above, as there is no WMS facility.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But, GEWeb has the ability to read and execute a KML file. In it one can define a Bbox and the URL of an image to be displayed over that area. This facility is meant to be used for overlaying landmarks over a map, such as buildings, farms, forests, etc.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In GskyGE we are using this feature to overlay the satellite images returned by GSKY. If we can define the Bboxes for a given area (say, Australia) it can be sent as one GetMap request or split into several requests.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With the DEA satellite images we cannot send it as one GetMap request, since GSKY cannot handle the load created by the large image. Hence, we must split it up into small chunks and send all requests to GSKY. This is done by selecting a small area or using pre-built “tiles” to cover the entire continent.</a:t>
            </a:r>
          </a:p>
          <a:p>
            <a:pPr algn="just"/>
            <a:endParaRPr lang="en-US" sz="11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E2679C4-DA93-4542-84B3-DD5E12194D60}"/>
              </a:ext>
            </a:extLst>
          </p:cNvPr>
          <p:cNvSpPr txBox="1"/>
          <p:nvPr/>
        </p:nvSpPr>
        <p:spPr>
          <a:xfrm>
            <a:off x="6256216" y="1203819"/>
            <a:ext cx="5519889" cy="432426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KML</a:t>
            </a:r>
          </a:p>
          <a:p>
            <a:pPr algn="just"/>
            <a:r>
              <a:rPr lang="en-US" sz="1100">
                <a:latin typeface="Calibri" panose="020F0502020204030204" pitchFamily="34" charset="0"/>
                <a:cs typeface="Calibri" panose="020F0502020204030204" pitchFamily="34" charset="0"/>
              </a:rPr>
              <a:t>See slide 3 for a minimal KML file specification.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TILES</a:t>
            </a:r>
          </a:p>
          <a:p>
            <a:pPr algn="just"/>
            <a:r>
              <a:rPr lang="en-US" sz="1100">
                <a:latin typeface="Calibri" panose="020F0502020204030204" pitchFamily="34" charset="0"/>
                <a:cs typeface="Calibri" panose="020F0502020204030204" pitchFamily="34" charset="0"/>
              </a:rPr>
              <a:t>Tiles are the base units for displaying the images. These tiles correspond to a small area represented by a Bbox. The KML file includes these tiles as separate “GroundOverlays” and will have the Bbox specified as “LatLonBox” and the image as either a static PNG image on our webserver or a GSKY call for “Service=WMS&amp;Request=GetMap”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GroundOverlay</a:t>
            </a:r>
          </a:p>
          <a:p>
            <a:pPr algn="just"/>
            <a:r>
              <a:rPr lang="en-US" sz="1100">
                <a:latin typeface="Calibri" panose="020F0502020204030204" pitchFamily="34" charset="0"/>
                <a:cs typeface="Calibri" panose="020F0502020204030204" pitchFamily="34" charset="0"/>
              </a:rPr>
              <a:t>As the name suggests, this is an item container for the images to be shown above the ground on the map. These images will move/resize if the map is moved, panned or zoomed, but will remain in place over the specified Bbox.</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RESOLUTION</a:t>
            </a:r>
          </a:p>
          <a:p>
            <a:pPr algn="just"/>
            <a:r>
              <a:rPr lang="en-US" sz="1100">
                <a:latin typeface="Calibri" panose="020F0502020204030204" pitchFamily="34" charset="0"/>
                <a:cs typeface="Calibri" panose="020F0502020204030204" pitchFamily="34" charset="0"/>
              </a:rPr>
              <a:t>U</a:t>
            </a:r>
            <a:r>
              <a:rPr lang="en-AU" sz="1100">
                <a:latin typeface="Calibri" panose="020F0502020204030204" pitchFamily="34" charset="0"/>
                <a:cs typeface="Calibri" panose="020F0502020204030204" pitchFamily="34" charset="0"/>
              </a:rPr>
              <a:t>nlike in WMS, where zooming in/out sends a new GetMap request with different BBox values, in the case of GEWeb the new request sends the same values that are hard coded in the KML. To see fine granularity of the terrain, we must use small tile dimenions. Similarly, to cover the entire continent we must use large tile dimensions.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a:t>
            </a:r>
            <a:r>
              <a:rPr lang="en-AU" sz="1100">
                <a:latin typeface="Calibri" panose="020F0502020204030204" pitchFamily="34" charset="0"/>
                <a:cs typeface="Calibri" panose="020F0502020204030204" pitchFamily="34" charset="0"/>
              </a:rPr>
              <a:t>e are using 2 levels of resolutions, </a:t>
            </a:r>
            <a:r>
              <a:rPr lang="en-AU" sz="1100" i="1">
                <a:latin typeface="Calibri" panose="020F0502020204030204" pitchFamily="34" charset="0"/>
                <a:cs typeface="Calibri" panose="020F0502020204030204" pitchFamily="34" charset="0"/>
              </a:rPr>
              <a:t>viz.</a:t>
            </a:r>
            <a:r>
              <a:rPr lang="en-AU" sz="1100">
                <a:latin typeface="Calibri" panose="020F0502020204030204" pitchFamily="34" charset="0"/>
                <a:cs typeface="Calibri" panose="020F0502020204030204" pitchFamily="34" charset="0"/>
              </a:rPr>
              <a:t> Low and High. The High resolution is to be overlaid on a small area. Trying to display them over the entire continent will either take an enormous amount of time to display or crash the GEWeb due to RAM fill-up.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241121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Creation of the tiles</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11185750" cy="3123932"/>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CONSTRUCTION STEPS</a:t>
            </a:r>
          </a:p>
          <a:p>
            <a:pPr algn="just"/>
            <a:r>
              <a:rPr lang="en-US" sz="1100">
                <a:latin typeface="Calibri" panose="020F0502020204030204" pitchFamily="34" charset="0"/>
                <a:cs typeface="Calibri" panose="020F0502020204030204" pitchFamily="34" charset="0"/>
              </a:rPr>
              <a:t>Each layer in the DEA datasets must be separately prepared. To create the tiles we use a CGI to call the GSKY server internally and save the images as *.png files. This allows the CGI to call either the development or production GSKY server. </a:t>
            </a:r>
          </a:p>
          <a:p>
            <a:pPr algn="just"/>
            <a:endParaRPr lang="en-US" sz="1100" i="1">
              <a:latin typeface="Calibri" panose="020F0502020204030204" pitchFamily="34" charset="0"/>
              <a:cs typeface="Calibri" panose="020F0502020204030204" pitchFamily="34" charset="0"/>
            </a:endParaRPr>
          </a:p>
          <a:p>
            <a:pPr algn="just"/>
            <a:r>
              <a:rPr lang="en-US" sz="1000" i="1">
                <a:latin typeface="Calibri" panose="020F0502020204030204" pitchFamily="34" charset="0"/>
                <a:cs typeface="Calibri" panose="020F0502020204030204" pitchFamily="34" charset="0"/>
              </a:rPr>
              <a:t>curl 'http://130.56.242.19/cgi-bin/google_earth.cgi?WMS+landsat8_nbart_daily+114.0,-21.0,117.0,-18.0+2013-03-19+3+create_tiles&amp;BBOX=0,0,0,0'</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will create a PNG file in </a:t>
            </a:r>
            <a:r>
              <a:rPr lang="en-US" sz="1100" i="1">
                <a:latin typeface="Calibri" panose="020F0502020204030204" pitchFamily="34" charset="0"/>
                <a:cs typeface="Calibri" panose="020F0502020204030204" pitchFamily="34" charset="0"/>
              </a:rPr>
              <a:t>/local/GEWeb/DEA_Layers/Layer/Date/Resolution </a:t>
            </a:r>
            <a:r>
              <a:rPr lang="en-US" sz="1100">
                <a:latin typeface="Calibri" panose="020F0502020204030204" pitchFamily="34" charset="0"/>
                <a:cs typeface="Calibri" panose="020F0502020204030204" pitchFamily="34" charset="0"/>
              </a:rPr>
              <a:t>on the VM where the CGI runs.</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The directory structure: </a:t>
            </a:r>
          </a:p>
          <a:p>
            <a:pPr algn="just"/>
            <a:r>
              <a:rPr lang="en-US" sz="1100" b="1">
                <a:latin typeface="Calibri" panose="020F0502020204030204" pitchFamily="34" charset="0"/>
                <a:cs typeface="Calibri" panose="020F0502020204030204" pitchFamily="34" charset="0"/>
              </a:rPr>
              <a:t>	/local/GEWeb/DEA_Layers/Layer/Date/Resolution</a:t>
            </a:r>
          </a:p>
          <a:p>
            <a:pPr algn="just"/>
            <a:endParaRPr lang="en-US" sz="11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Tiles in </a:t>
            </a:r>
            <a:r>
              <a:rPr lang="en-US" sz="1100" b="1" i="1">
                <a:latin typeface="Calibri" panose="020F0502020204030204" pitchFamily="34" charset="0"/>
                <a:cs typeface="Calibri" panose="020F0502020204030204" pitchFamily="34" charset="0"/>
              </a:rPr>
              <a:t>/local/GEWeb/DEA_Layers/Layer/Date/3</a:t>
            </a:r>
            <a:r>
              <a:rPr lang="en-US" sz="1100">
                <a:latin typeface="Calibri" panose="020F0502020204030204" pitchFamily="34" charset="0"/>
                <a:cs typeface="Calibri" panose="020F0502020204030204" pitchFamily="34" charset="0"/>
              </a:rPr>
              <a:t> must be retained permanently.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Tiles in </a:t>
            </a:r>
            <a:r>
              <a:rPr lang="en-US" sz="1100" b="1" i="1">
                <a:latin typeface="Calibri" panose="020F0502020204030204" pitchFamily="34" charset="0"/>
                <a:cs typeface="Calibri" panose="020F0502020204030204" pitchFamily="34" charset="0"/>
              </a:rPr>
              <a:t>/local/GEWeb/DEA_Layers/Layer/Date/0.1</a:t>
            </a:r>
            <a:r>
              <a:rPr lang="en-US" sz="1100">
                <a:latin typeface="Calibri" panose="020F0502020204030204" pitchFamily="34" charset="0"/>
                <a:cs typeface="Calibri" panose="020F0502020204030204" pitchFamily="34" charset="0"/>
              </a:rPr>
              <a:t> are created on request. They can be purged to save space.</a:t>
            </a:r>
          </a:p>
          <a:p>
            <a:pPr algn="just"/>
            <a:endParaRPr lang="en-US" sz="1100" b="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HTTPD Rootdir must be specified in httpd.conf as /local/GEWeb or a soft link from the normal HTTPD Root dir must be created.</a:t>
            </a:r>
          </a:p>
          <a:p>
            <a:pPr algn="just"/>
            <a:r>
              <a:rPr lang="en-US" sz="1100">
                <a:latin typeface="Calibri" panose="020F0502020204030204" pitchFamily="34" charset="0"/>
                <a:cs typeface="Calibri" panose="020F0502020204030204" pitchFamily="34" charset="0"/>
              </a:rPr>
              <a:t>	e.g. ln -s </a:t>
            </a:r>
            <a:r>
              <a:rPr lang="en-US" sz="1100">
                <a:solidFill>
                  <a:srgbClr val="C00000"/>
                </a:solidFill>
                <a:latin typeface="Calibri" panose="020F0502020204030204" pitchFamily="34" charset="0"/>
                <a:cs typeface="Calibri" panose="020F0502020204030204" pitchFamily="34" charset="0"/>
              </a:rPr>
              <a:t>/local/GEWeb </a:t>
            </a:r>
            <a:r>
              <a:rPr lang="en-US" sz="1100">
                <a:solidFill>
                  <a:schemeClr val="accent3">
                    <a:lumMod val="50000"/>
                  </a:schemeClr>
                </a:solidFill>
                <a:latin typeface="Calibri" panose="020F0502020204030204" pitchFamily="34" charset="0"/>
                <a:cs typeface="Calibri" panose="020F0502020204030204" pitchFamily="34" charset="0"/>
              </a:rPr>
              <a:t>/var/www/html/GEWeb</a:t>
            </a:r>
          </a:p>
          <a:p>
            <a:pPr algn="just"/>
            <a:r>
              <a:rPr lang="en-US" sz="1100">
                <a:latin typeface="Calibri" panose="020F0502020204030204" pitchFamily="34" charset="0"/>
                <a:cs typeface="Calibri" panose="020F0502020204030204" pitchFamily="34" charset="0"/>
              </a:rPr>
              <a:t>		lrwxrwxrwx.  1 root   root   13 Apr 22 15:47 </a:t>
            </a:r>
            <a:r>
              <a:rPr lang="en-US" sz="1100">
                <a:solidFill>
                  <a:srgbClr val="FF0000"/>
                </a:solidFill>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-&gt; </a:t>
            </a:r>
            <a:r>
              <a:rPr lang="en-US" sz="1100">
                <a:solidFill>
                  <a:schemeClr val="accent3">
                    <a:lumMod val="50000"/>
                  </a:schemeClr>
                </a:solidFill>
                <a:latin typeface="Calibri" panose="020F0502020204030204" pitchFamily="34" charset="0"/>
                <a:cs typeface="Calibri" panose="020F0502020204030204" pitchFamily="34" charset="0"/>
              </a:rPr>
              <a:t>/local/GEWeb/</a:t>
            </a:r>
          </a:p>
          <a:p>
            <a:pPr algn="just"/>
            <a:endParaRPr lang="en-US" sz="1100">
              <a:solidFill>
                <a:schemeClr val="accent3">
                  <a:lumMod val="50000"/>
                </a:schemeClr>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6032856"/>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22BF0-FCF3-4312-B8B9-A4C62AC0D08B}"/>
              </a:ext>
            </a:extLst>
          </p:cNvPr>
          <p:cNvPicPr>
            <a:picLocks noChangeAspect="1"/>
          </p:cNvPicPr>
          <p:nvPr/>
        </p:nvPicPr>
        <p:blipFill>
          <a:blip r:embed="rId3"/>
          <a:stretch>
            <a:fillRect/>
          </a:stretch>
        </p:blipFill>
        <p:spPr>
          <a:xfrm>
            <a:off x="6208697" y="2245730"/>
            <a:ext cx="4323232" cy="1452938"/>
          </a:xfrm>
          <a:prstGeom prst="rect">
            <a:avLst/>
          </a:prstGeom>
          <a:ln w="3175">
            <a:solidFill>
              <a:schemeClr val="tx1"/>
            </a:solidFill>
          </a:ln>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Stats and Usage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Creation of Tiles</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9813472" cy="1107996"/>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quality of display depends on the granularity of the tiles. The whole continent of Australia has been divided into tiles of two sizes, squares of 3x3 degrees and 0.1x0.1, respectively. The limit of GSKY to create a tile is around 5x5 degrees.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larger the tiles, the fewer numbers of them and hence less storage space requirement. However, details will become fuzzier when zooming in. The 3x3 degree and 0.1x0.1 tiles are the optimum largest and smallest. At the continent level zoom there is no recognizable difference between these, whereas zooming in quickly loses clarity with the 3x3 tiles.</a:t>
            </a:r>
            <a:endParaRPr lang="en-AU"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E6021FB-B386-447B-8E22-916CAAC7986B}"/>
              </a:ext>
            </a:extLst>
          </p:cNvPr>
          <p:cNvSpPr txBox="1"/>
          <p:nvPr/>
        </p:nvSpPr>
        <p:spPr>
          <a:xfrm>
            <a:off x="718457" y="2247528"/>
            <a:ext cx="5377543" cy="332398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Creation of tiles</a:t>
            </a:r>
          </a:p>
          <a:p>
            <a:pPr algn="just"/>
            <a:r>
              <a:rPr lang="en-US" sz="1000">
                <a:latin typeface="Calibri" panose="020F0502020204030204" pitchFamily="34" charset="0"/>
                <a:cs typeface="Calibri" panose="020F0502020204030204" pitchFamily="34" charset="0"/>
              </a:rPr>
              <a:t>Currently, the tiles are created semi-automatically, and takes several minutes to hours per layer.</a:t>
            </a:r>
          </a:p>
          <a:p>
            <a:pPr algn="just"/>
            <a:endParaRPr lang="en-US" sz="1000">
              <a:latin typeface="Calibri" panose="020F0502020204030204" pitchFamily="34" charset="0"/>
              <a:cs typeface="Calibri" panose="020F0502020204030204" pitchFamily="34" charset="0"/>
            </a:endParaRPr>
          </a:p>
          <a:p>
            <a:pPr algn="just"/>
            <a:r>
              <a:rPr lang="en-US" sz="1000" b="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SH to the VM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hut down the GSKY server and start Apache</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pid=`ps -ef | grep gsky | grep -v grep | awk '{split($0,a," "); print a[2]}'`</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kill $pid</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service httpd start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Open the page: </a:t>
            </a:r>
            <a:r>
              <a:rPr lang="en-AU" sz="1000">
                <a:hlinkClick r:id="rId4"/>
              </a:rPr>
              <a:t>http://130.56.242.15/dea_admin.html</a:t>
            </a:r>
            <a:endParaRPr lang="en-AU" sz="1000"/>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hoose ‘</a:t>
            </a:r>
            <a:r>
              <a:rPr lang="en-AU" sz="1000" i="1">
                <a:latin typeface="Calibri" panose="020F0502020204030204" pitchFamily="34" charset="0"/>
                <a:cs typeface="Calibri" panose="020F0502020204030204" pitchFamily="34" charset="0"/>
              </a:rPr>
              <a:t>Australia</a:t>
            </a:r>
            <a:r>
              <a:rPr lang="en-AU" sz="1000">
                <a:latin typeface="Calibri" panose="020F0502020204030204" pitchFamily="34" charset="0"/>
                <a:cs typeface="Calibri" panose="020F0502020204030204" pitchFamily="34" charset="0"/>
              </a:rPr>
              <a:t>’ as the region and the ‘Standard’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hoose the layer.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heck ‘</a:t>
            </a:r>
            <a:r>
              <a:rPr lang="en-AU" sz="1000" i="1">
                <a:latin typeface="Calibri" panose="020F0502020204030204" pitchFamily="34" charset="0"/>
                <a:cs typeface="Calibri" panose="020F0502020204030204" pitchFamily="34" charset="0"/>
              </a:rPr>
              <a:t>To create tiles</a:t>
            </a:r>
            <a:r>
              <a:rPr lang="en-AU" sz="1000">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lick ‘</a:t>
            </a:r>
            <a:r>
              <a:rPr lang="en-AU" sz="1000" i="1">
                <a:latin typeface="Calibri" panose="020F0502020204030204" pitchFamily="34" charset="0"/>
                <a:cs typeface="Calibri" panose="020F0502020204030204" pitchFamily="34" charset="0"/>
              </a:rPr>
              <a:t>Create KML</a:t>
            </a:r>
            <a:r>
              <a:rPr lang="en-AU" sz="100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hut down the Apache and restart GSKY server</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service httpd stop</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cd /home/900/avs900; ./short_build.sh</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Run the tile creation</a:t>
            </a:r>
            <a:endParaRPr lang="en-AU"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cd </a:t>
            </a:r>
            <a:r>
              <a:rPr lang="en-AU" sz="1000" i="1">
                <a:latin typeface="Calibri" panose="020F0502020204030204" pitchFamily="34" charset="0"/>
                <a:cs typeface="Calibri" panose="020F0502020204030204" pitchFamily="34" charset="0"/>
              </a:rPr>
              <a:t>/local/GEWeb; </a:t>
            </a:r>
            <a:r>
              <a:rPr lang="en-US" sz="1000">
                <a:latin typeface="Calibri" panose="020F0502020204030204" pitchFamily="34" charset="0"/>
                <a:cs typeface="Calibri" panose="020F0502020204030204" pitchFamily="34" charset="0"/>
              </a:rPr>
              <a:t>source </a:t>
            </a:r>
            <a:r>
              <a:rPr lang="en-US" sz="1000" i="1">
                <a:latin typeface="Calibri" panose="020F0502020204030204" pitchFamily="34" charset="0"/>
                <a:cs typeface="Calibri" panose="020F0502020204030204" pitchFamily="34" charset="0"/>
              </a:rPr>
              <a:t>create_tiles.sh</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Tiles wil be created in </a:t>
            </a:r>
            <a:r>
              <a:rPr lang="en-AU" sz="1000" i="1">
                <a:latin typeface="Calibri" panose="020F0502020204030204" pitchFamily="34" charset="0"/>
                <a:cs typeface="Calibri" panose="020F0502020204030204" pitchFamily="34" charset="0"/>
              </a:rPr>
              <a:t>/local/GEWeb/DEA_Layers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Takes several hours to complete.</a:t>
            </a:r>
            <a:endParaRPr lang="en-AU" sz="100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3422D639-131F-410A-B124-65B800AEBDD8}"/>
              </a:ext>
            </a:extLst>
          </p:cNvPr>
          <p:cNvSpPr/>
          <p:nvPr/>
        </p:nvSpPr>
        <p:spPr>
          <a:xfrm>
            <a:off x="8755430" y="2275985"/>
            <a:ext cx="1071043"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B0BACA67-7737-4339-AE8B-B2F79BDB8880}"/>
              </a:ext>
            </a:extLst>
          </p:cNvPr>
          <p:cNvSpPr/>
          <p:nvPr/>
        </p:nvSpPr>
        <p:spPr>
          <a:xfrm>
            <a:off x="6254744" y="3538725"/>
            <a:ext cx="505785"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5AA64B0C-6EAD-46C5-8473-01E34AC5DFBE}"/>
              </a:ext>
            </a:extLst>
          </p:cNvPr>
          <p:cNvSpPr txBox="1"/>
          <p:nvPr/>
        </p:nvSpPr>
        <p:spPr>
          <a:xfrm>
            <a:off x="6191259" y="3940299"/>
            <a:ext cx="4340670" cy="1631216"/>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STEPS (contd.)</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Restart Apache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service httpd start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a:t>
            </a:r>
            <a:r>
              <a:rPr lang="en-AU" sz="1000">
                <a:latin typeface="Calibri" panose="020F0502020204030204" pitchFamily="34" charset="0"/>
                <a:cs typeface="Calibri" panose="020F0502020204030204" pitchFamily="34" charset="0"/>
              </a:rPr>
              <a:t>he system is now ready for use. Test as below.</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Open </a:t>
            </a:r>
            <a:r>
              <a:rPr lang="en-AU" sz="1000">
                <a:hlinkClick r:id="rId5"/>
              </a:rPr>
              <a:t>http://130.56.242.15/dea.html</a:t>
            </a:r>
            <a:endParaRPr lang="en-AU" sz="1000"/>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reate a KML for a chosen region and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ave the KML and open in </a:t>
            </a:r>
            <a:r>
              <a:rPr lang="en-AU" sz="1000">
                <a:latin typeface="Calibri" panose="020F0502020204030204" pitchFamily="34" charset="0"/>
                <a:cs typeface="Calibri" panose="020F0502020204030204" pitchFamily="34" charset="0"/>
                <a:hlinkClick r:id="rId6"/>
              </a:rPr>
              <a:t>GEWeb</a:t>
            </a:r>
            <a:r>
              <a:rPr lang="en-AU" sz="1000">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AU" sz="1000">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8CF8B3C1-4B45-4ADA-B61A-7962A8FB2563}"/>
              </a:ext>
            </a:extLst>
          </p:cNvPr>
          <p:cNvSpPr/>
          <p:nvPr/>
        </p:nvSpPr>
        <p:spPr>
          <a:xfrm>
            <a:off x="8755430" y="2431523"/>
            <a:ext cx="310243" cy="114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EAF0FFE5-9CEF-4B29-B31E-B9A4FA29A7E6}"/>
              </a:ext>
            </a:extLst>
          </p:cNvPr>
          <p:cNvSpPr/>
          <p:nvPr/>
        </p:nvSpPr>
        <p:spPr>
          <a:xfrm>
            <a:off x="6792686" y="3533010"/>
            <a:ext cx="122464" cy="135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495555655"/>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2000"/>
                                        <p:tgtEl>
                                          <p:spTgt spid="11"/>
                                        </p:tgtEl>
                                      </p:cBhvr>
                                    </p:animEffect>
                                    <p:anim calcmode="lin" valueType="num">
                                      <p:cBhvr>
                                        <p:cTn id="15" dur="2000" fill="hold"/>
                                        <p:tgtEl>
                                          <p:spTgt spid="11"/>
                                        </p:tgtEl>
                                        <p:attrNameLst>
                                          <p:attrName>ppt_w</p:attrName>
                                        </p:attrNameLst>
                                      </p:cBhvr>
                                      <p:tavLst>
                                        <p:tav tm="0" fmla="#ppt_w*sin(2.5*pi*$)">
                                          <p:val>
                                            <p:fltVal val="0"/>
                                          </p:val>
                                        </p:tav>
                                        <p:tav tm="100000">
                                          <p:val>
                                            <p:fltVal val="1"/>
                                          </p:val>
                                        </p:tav>
                                      </p:tavLst>
                                    </p:anim>
                                    <p:anim calcmode="lin" valueType="num">
                                      <p:cBhvr>
                                        <p:cTn id="16"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anim calcmode="lin" valueType="num">
                                      <p:cBhvr>
                                        <p:cTn id="22" dur="2000" fill="hold"/>
                                        <p:tgtEl>
                                          <p:spTgt spid="9"/>
                                        </p:tgtEl>
                                        <p:attrNameLst>
                                          <p:attrName>ppt_w</p:attrName>
                                        </p:attrNameLst>
                                      </p:cBhvr>
                                      <p:tavLst>
                                        <p:tav tm="0" fmla="#ppt_w*sin(2.5*pi*$)">
                                          <p:val>
                                            <p:fltVal val="0"/>
                                          </p:val>
                                        </p:tav>
                                        <p:tav tm="100000">
                                          <p:val>
                                            <p:fltVal val="1"/>
                                          </p:val>
                                        </p:tav>
                                      </p:tavLst>
                                    </p:anim>
                                    <p:anim calcmode="lin" valueType="num">
                                      <p:cBhvr>
                                        <p:cTn id="23"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000"/>
                                        <p:tgtEl>
                                          <p:spTgt spid="14"/>
                                        </p:tgtEl>
                                      </p:cBhvr>
                                    </p:animEffect>
                                    <p:anim calcmode="lin" valueType="num">
                                      <p:cBhvr>
                                        <p:cTn id="29" dur="2000" fill="hold"/>
                                        <p:tgtEl>
                                          <p:spTgt spid="14"/>
                                        </p:tgtEl>
                                        <p:attrNameLst>
                                          <p:attrName>ppt_w</p:attrName>
                                        </p:attrNameLst>
                                      </p:cBhvr>
                                      <p:tavLst>
                                        <p:tav tm="0" fmla="#ppt_w*sin(2.5*pi*$)">
                                          <p:val>
                                            <p:fltVal val="0"/>
                                          </p:val>
                                        </p:tav>
                                        <p:tav tm="100000">
                                          <p:val>
                                            <p:fltVal val="1"/>
                                          </p:val>
                                        </p:tav>
                                      </p:tavLst>
                                    </p:anim>
                                    <p:anim calcmode="lin" valueType="num">
                                      <p:cBhvr>
                                        <p:cTn id="30"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randombar(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4" grpId="0" animBg="1"/>
      <p:bldP spid="11" grpId="0"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7.1|3.7|2.4|4.6|3.6|5.9|6.1|3.4|5.5"/>
</p:tagLst>
</file>

<file path=ppt/tags/tag10.xml><?xml version="1.0" encoding="utf-8"?>
<p:tagLst xmlns:a="http://schemas.openxmlformats.org/drawingml/2006/main" xmlns:r="http://schemas.openxmlformats.org/officeDocument/2006/relationships" xmlns:p="http://schemas.openxmlformats.org/presentationml/2006/main">
  <p:tag name="TIMING" val="|0.8|1.6|4.2|3.9|2.5|2.4|2.5|2.5|2.6|2.8|2.5"/>
</p:tagLst>
</file>

<file path=ppt/tags/tag11.xml><?xml version="1.0" encoding="utf-8"?>
<p:tagLst xmlns:a="http://schemas.openxmlformats.org/drawingml/2006/main" xmlns:r="http://schemas.openxmlformats.org/officeDocument/2006/relationships" xmlns:p="http://schemas.openxmlformats.org/presentationml/2006/main">
  <p:tag name="TIMING" val="|1.5|2.6|2.7|1.4|2.6|1|2.6|3|1.3|5.2|2.7|2.6|2.9"/>
</p:tagLst>
</file>

<file path=ppt/tags/tag12.xml><?xml version="1.0" encoding="utf-8"?>
<p:tagLst xmlns:a="http://schemas.openxmlformats.org/drawingml/2006/main" xmlns:r="http://schemas.openxmlformats.org/officeDocument/2006/relationships" xmlns:p="http://schemas.openxmlformats.org/presentationml/2006/main">
  <p:tag name="TIMING" val="|1.5|0.1|3.3|2.9|2.3|2.6|1.5|1.3|2.4|2.4|1.7|1.7|1.7|1.6|1.9|2|2.2|3.3|2.2|2|2"/>
</p:tagLst>
</file>

<file path=ppt/tags/tag13.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4.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5.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6.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7.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18.xml><?xml version="1.0" encoding="utf-8"?>
<p:tagLst xmlns:a="http://schemas.openxmlformats.org/drawingml/2006/main" xmlns:r="http://schemas.openxmlformats.org/officeDocument/2006/relationships" xmlns:p="http://schemas.openxmlformats.org/presentationml/2006/main">
  <p:tag name="TIMING" val="|0.7|2.9|2.4|1.9|2.5|2.9|2.6"/>
</p:tagLst>
</file>

<file path=ppt/tags/tag2.xml><?xml version="1.0" encoding="utf-8"?>
<p:tagLst xmlns:a="http://schemas.openxmlformats.org/drawingml/2006/main" xmlns:r="http://schemas.openxmlformats.org/officeDocument/2006/relationships" xmlns:p="http://schemas.openxmlformats.org/presentationml/2006/main">
  <p:tag name="TIMING" val="|0.8|8.9|6.5|6.6"/>
</p:tagLst>
</file>

<file path=ppt/tags/tag3.xml><?xml version="1.0" encoding="utf-8"?>
<p:tagLst xmlns:a="http://schemas.openxmlformats.org/drawingml/2006/main" xmlns:r="http://schemas.openxmlformats.org/officeDocument/2006/relationships" xmlns:p="http://schemas.openxmlformats.org/presentationml/2006/main">
  <p:tag name="TIMING" val="|0.6|4.9|12.4|5.5|4.3|5|6.2"/>
</p:tagLst>
</file>

<file path=ppt/tags/tag4.xml><?xml version="1.0" encoding="utf-8"?>
<p:tagLst xmlns:a="http://schemas.openxmlformats.org/drawingml/2006/main" xmlns:r="http://schemas.openxmlformats.org/officeDocument/2006/relationships" xmlns:p="http://schemas.openxmlformats.org/presentationml/2006/main">
  <p:tag name="TIMING" val="|0.6|9.3|7.2"/>
</p:tagLst>
</file>

<file path=ppt/tags/tag5.xml><?xml version="1.0" encoding="utf-8"?>
<p:tagLst xmlns:a="http://schemas.openxmlformats.org/drawingml/2006/main" xmlns:r="http://schemas.openxmlformats.org/officeDocument/2006/relationships" xmlns:p="http://schemas.openxmlformats.org/presentationml/2006/main">
  <p:tag name="TIMING" val="|0.6|14.9|9.4"/>
</p:tagLst>
</file>

<file path=ppt/tags/tag6.xml><?xml version="1.0" encoding="utf-8"?>
<p:tagLst xmlns:a="http://schemas.openxmlformats.org/drawingml/2006/main" xmlns:r="http://schemas.openxmlformats.org/officeDocument/2006/relationships" xmlns:p="http://schemas.openxmlformats.org/presentationml/2006/main">
  <p:tag name="TIMING" val="|0.6|14.9|9.4"/>
</p:tagLst>
</file>

<file path=ppt/tags/tag7.xml><?xml version="1.0" encoding="utf-8"?>
<p:tagLst xmlns:a="http://schemas.openxmlformats.org/drawingml/2006/main" xmlns:r="http://schemas.openxmlformats.org/officeDocument/2006/relationships" xmlns:p="http://schemas.openxmlformats.org/presentationml/2006/main">
  <p:tag name="TIMING" val="|0.6|14.9|9.4"/>
</p:tagLst>
</file>

<file path=ppt/tags/tag8.xml><?xml version="1.0" encoding="utf-8"?>
<p:tagLst xmlns:a="http://schemas.openxmlformats.org/drawingml/2006/main" xmlns:r="http://schemas.openxmlformats.org/officeDocument/2006/relationships" xmlns:p="http://schemas.openxmlformats.org/presentationml/2006/main">
  <p:tag name="TIMING" val="|0.6|14.9|9.4"/>
</p:tagLst>
</file>

<file path=ppt/tags/tag9.xml><?xml version="1.0" encoding="utf-8"?>
<p:tagLst xmlns:a="http://schemas.openxmlformats.org/drawingml/2006/main" xmlns:r="http://schemas.openxmlformats.org/officeDocument/2006/relationships" xmlns:p="http://schemas.openxmlformats.org/presentationml/2006/main">
  <p:tag name="TIMING" val="|0.6|14.9|9.4"/>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15067</TotalTime>
  <Words>4173</Words>
  <Application>Microsoft Office PowerPoint</Application>
  <PresentationFormat>Widescreen</PresentationFormat>
  <Paragraphs>415</Paragraphs>
  <Slides>20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Courier New</vt:lpstr>
      <vt:lpstr>Tw Cen MT</vt:lpstr>
      <vt:lpstr>ヒラギノ角ゴ Pro W3</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271</cp:revision>
  <dcterms:created xsi:type="dcterms:W3CDTF">2019-03-19T03:20:10Z</dcterms:created>
  <dcterms:modified xsi:type="dcterms:W3CDTF">2019-04-30T01:33:53Z</dcterms:modified>
</cp:coreProperties>
</file>